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60" r:id="rId3"/>
    <p:sldId id="259" r:id="rId4"/>
    <p:sldId id="261" r:id="rId5"/>
    <p:sldId id="258" r:id="rId6"/>
    <p:sldId id="263" r:id="rId7"/>
    <p:sldId id="265" r:id="rId8"/>
    <p:sldId id="264" r:id="rId9"/>
    <p:sldId id="270" r:id="rId10"/>
    <p:sldId id="271" r:id="rId11"/>
    <p:sldId id="266" r:id="rId12"/>
    <p:sldId id="268" r:id="rId13"/>
    <p:sldId id="272" r:id="rId14"/>
    <p:sldId id="269" r:id="rId15"/>
    <p:sldId id="274" r:id="rId16"/>
    <p:sldId id="275" r:id="rId17"/>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6F88"/>
    <a:srgbClr val="9416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694"/>
  </p:normalViewPr>
  <p:slideViewPr>
    <p:cSldViewPr snapToGrid="0" snapToObjects="1">
      <p:cViewPr>
        <p:scale>
          <a:sx n="100" d="100"/>
          <a:sy n="100" d="100"/>
        </p:scale>
        <p:origin x="336" y="7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4CDEE4-3872-CA4E-A7DF-073EFCAFF66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a16="http://schemas.microsoft.com/office/drawing/2014/main" id="{5617ADC5-8AF0-274F-B867-E9846DE619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a16="http://schemas.microsoft.com/office/drawing/2014/main" id="{B142085C-6F58-F348-A8E0-066084AF1A9C}"/>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5" name="Marcador de pie de página 4">
            <a:extLst>
              <a:ext uri="{FF2B5EF4-FFF2-40B4-BE49-F238E27FC236}">
                <a16:creationId xmlns:a16="http://schemas.microsoft.com/office/drawing/2014/main" id="{8147B7A7-7EB2-3247-BF6B-46287E51478E}"/>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CFAEBEB5-FF4F-0D4A-A6A9-B51058D5B7AA}"/>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649447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54D10-D27C-1945-B5D2-F4C13D704A90}"/>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6117AC3F-7238-804D-AB0A-A2413189D95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06D58547-659C-D240-90EF-D1262F1AEFD9}"/>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5" name="Marcador de pie de página 4">
            <a:extLst>
              <a:ext uri="{FF2B5EF4-FFF2-40B4-BE49-F238E27FC236}">
                <a16:creationId xmlns:a16="http://schemas.microsoft.com/office/drawing/2014/main" id="{443D4EFD-EFED-CC4C-A55F-A45C0F5BF1E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B757CCFD-E8A2-154A-88E3-E220D68D84DD}"/>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169328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47EC37BD-26A4-9149-9753-165EAD64CD2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a16="http://schemas.microsoft.com/office/drawing/2014/main" id="{A83A9627-3FF5-EF44-9A68-A8FCD8050E8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D678F91C-73FE-E04C-B19A-A2C3599F9BD2}"/>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5" name="Marcador de pie de página 4">
            <a:extLst>
              <a:ext uri="{FF2B5EF4-FFF2-40B4-BE49-F238E27FC236}">
                <a16:creationId xmlns:a16="http://schemas.microsoft.com/office/drawing/2014/main" id="{027703FF-7DC7-404B-BCFF-C849604E46B6}"/>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D3869526-B3F9-9643-8F87-C56DB110ABF0}"/>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4207793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5404D0-C457-294A-AFAC-BFC77E61C079}"/>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EA9DD3A2-1D32-9B4C-97E6-06975138711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6E3DF521-640D-204A-BDC3-F7CF20FE47D0}"/>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5" name="Marcador de pie de página 4">
            <a:extLst>
              <a:ext uri="{FF2B5EF4-FFF2-40B4-BE49-F238E27FC236}">
                <a16:creationId xmlns:a16="http://schemas.microsoft.com/office/drawing/2014/main" id="{E0F288C9-790B-9441-B068-37A759040670}"/>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2299E33B-2F66-7647-B5D4-3ECA09BA867D}"/>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2407848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F70FE4-56D0-0B43-B4ED-FBABBA49894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D8119136-6066-BE49-BBFC-7660B32C11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01737E7-B58E-3545-817E-207F58B5E6E5}"/>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5" name="Marcador de pie de página 4">
            <a:extLst>
              <a:ext uri="{FF2B5EF4-FFF2-40B4-BE49-F238E27FC236}">
                <a16:creationId xmlns:a16="http://schemas.microsoft.com/office/drawing/2014/main" id="{D18DAE9B-728E-7243-9E4C-C830DE7783EA}"/>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a16="http://schemas.microsoft.com/office/drawing/2014/main" id="{438912CD-E541-0C48-82C9-75FB3A124EFA}"/>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2680794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2B7F79-BA3B-1241-A60A-D2206C325E9F}"/>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F6516D33-7021-D84A-9473-0871DA51716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a16="http://schemas.microsoft.com/office/drawing/2014/main" id="{0ADE0254-89CC-0047-95B8-200FEF780E4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a16="http://schemas.microsoft.com/office/drawing/2014/main" id="{DEBB5914-4A3F-D74F-908F-C89BD897FDC7}"/>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6" name="Marcador de pie de página 5">
            <a:extLst>
              <a:ext uri="{FF2B5EF4-FFF2-40B4-BE49-F238E27FC236}">
                <a16:creationId xmlns:a16="http://schemas.microsoft.com/office/drawing/2014/main" id="{EE432975-D74E-2A48-AD95-CD79430F9F4E}"/>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5CF68B2B-FB96-244C-BD2B-9B6AA24FBAFC}"/>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210825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FD2F58-5B67-C841-B077-729FD2B2A39E}"/>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FEF80113-B7D0-6C40-9DC5-BDE08DC96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8771D1E-770E-EF44-B843-1AAEE832843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a16="http://schemas.microsoft.com/office/drawing/2014/main" id="{995DD08D-4A59-0F45-A237-D17A3A0719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A4BC2F0F-BED4-E74C-8EBD-E69C8C1323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a16="http://schemas.microsoft.com/office/drawing/2014/main" id="{3390F422-3C9C-8F48-84B7-D17CA559F789}"/>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8" name="Marcador de pie de página 7">
            <a:extLst>
              <a:ext uri="{FF2B5EF4-FFF2-40B4-BE49-F238E27FC236}">
                <a16:creationId xmlns:a16="http://schemas.microsoft.com/office/drawing/2014/main" id="{B26A560F-3BD4-8E45-8659-18A81CEBCFD8}"/>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a16="http://schemas.microsoft.com/office/drawing/2014/main" id="{464C4F78-23CE-554C-AE95-C999FDD0E2BC}"/>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24180962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05BBE-36C0-6C49-A582-1C8CCBE19D11}"/>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a16="http://schemas.microsoft.com/office/drawing/2014/main" id="{74B5ED67-15E8-1D4B-903A-EA1FC3D1A9D5}"/>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4" name="Marcador de pie de página 3">
            <a:extLst>
              <a:ext uri="{FF2B5EF4-FFF2-40B4-BE49-F238E27FC236}">
                <a16:creationId xmlns:a16="http://schemas.microsoft.com/office/drawing/2014/main" id="{8916F6FB-857F-6844-A537-043AACDAFED9}"/>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a16="http://schemas.microsoft.com/office/drawing/2014/main" id="{CC28853C-23E8-4341-91FA-09AA63346710}"/>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4035198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6146E48-0DF8-F74D-AE8D-490179358F46}"/>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3" name="Marcador de pie de página 2">
            <a:extLst>
              <a:ext uri="{FF2B5EF4-FFF2-40B4-BE49-F238E27FC236}">
                <a16:creationId xmlns:a16="http://schemas.microsoft.com/office/drawing/2014/main" id="{87BEC9C4-CBF6-1348-8CBE-749AF64E31C9}"/>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a16="http://schemas.microsoft.com/office/drawing/2014/main" id="{40EF6FF3-477C-9940-9B94-D9F6A7C88729}"/>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3726381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A2E4DE-CC1F-B142-A75E-F408AA675CC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a16="http://schemas.microsoft.com/office/drawing/2014/main" id="{102F941B-8195-E743-93DD-6B19A3C69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a16="http://schemas.microsoft.com/office/drawing/2014/main" id="{9BA86F32-5B1D-0843-B222-9B9E2622FD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95FB2A5-ABF0-BC49-AC40-42DD00F21AE0}"/>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6" name="Marcador de pie de página 5">
            <a:extLst>
              <a:ext uri="{FF2B5EF4-FFF2-40B4-BE49-F238E27FC236}">
                <a16:creationId xmlns:a16="http://schemas.microsoft.com/office/drawing/2014/main" id="{E6E37A89-2980-2749-8323-C31C04C119BE}"/>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53FDB154-C79E-DE4A-A785-6F37CFDAB1F0}"/>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32741455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F47470-2FF2-C344-9CAA-706B1FCF667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a16="http://schemas.microsoft.com/office/drawing/2014/main" id="{16A589D7-B22C-0C4A-B3BF-52816E12BD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a16="http://schemas.microsoft.com/office/drawing/2014/main" id="{B00E52AF-D0C7-1944-B95D-32D938C97F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417900B-780A-6740-AC42-40FF2E2FFDE9}"/>
              </a:ext>
            </a:extLst>
          </p:cNvPr>
          <p:cNvSpPr>
            <a:spLocks noGrp="1"/>
          </p:cNvSpPr>
          <p:nvPr>
            <p:ph type="dt" sz="half" idx="10"/>
          </p:nvPr>
        </p:nvSpPr>
        <p:spPr/>
        <p:txBody>
          <a:bodyPr/>
          <a:lstStyle/>
          <a:p>
            <a:fld id="{E7BCCA93-5A23-CA4D-B746-02279DAE0439}" type="datetimeFigureOut">
              <a:rPr lang="es-AR" smtClean="0"/>
              <a:t>23/2/23</a:t>
            </a:fld>
            <a:endParaRPr lang="es-AR"/>
          </a:p>
        </p:txBody>
      </p:sp>
      <p:sp>
        <p:nvSpPr>
          <p:cNvPr id="6" name="Marcador de pie de página 5">
            <a:extLst>
              <a:ext uri="{FF2B5EF4-FFF2-40B4-BE49-F238E27FC236}">
                <a16:creationId xmlns:a16="http://schemas.microsoft.com/office/drawing/2014/main" id="{95216193-649C-984B-8F75-2515CB41ECAB}"/>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a16="http://schemas.microsoft.com/office/drawing/2014/main" id="{6BC33F22-C1EF-384B-95BA-3E3EEBBEBC72}"/>
              </a:ext>
            </a:extLst>
          </p:cNvPr>
          <p:cNvSpPr>
            <a:spLocks noGrp="1"/>
          </p:cNvSpPr>
          <p:nvPr>
            <p:ph type="sldNum" sz="quarter" idx="12"/>
          </p:nvPr>
        </p:nvSpPr>
        <p:spPr/>
        <p:txBody>
          <a:bodyPr/>
          <a:lstStyle/>
          <a:p>
            <a:fld id="{C6ED053A-0C27-DC46-B141-C523E4EF5DEA}" type="slidenum">
              <a:rPr lang="es-AR" smtClean="0"/>
              <a:t>‹Nº›</a:t>
            </a:fld>
            <a:endParaRPr lang="es-AR"/>
          </a:p>
        </p:txBody>
      </p:sp>
    </p:spTree>
    <p:extLst>
      <p:ext uri="{BB962C8B-B14F-4D97-AF65-F5344CB8AC3E}">
        <p14:creationId xmlns:p14="http://schemas.microsoft.com/office/powerpoint/2010/main" val="779929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2FCC3F9-5F6C-3D47-BC46-02C558BE67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a16="http://schemas.microsoft.com/office/drawing/2014/main" id="{D132E4BC-EC68-714C-930A-61478AE0C7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a16="http://schemas.microsoft.com/office/drawing/2014/main" id="{E88A82EE-6184-C448-8D00-1BC0A578A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CCA93-5A23-CA4D-B746-02279DAE0439}" type="datetimeFigureOut">
              <a:rPr lang="es-AR" smtClean="0"/>
              <a:t>23/2/23</a:t>
            </a:fld>
            <a:endParaRPr lang="es-AR"/>
          </a:p>
        </p:txBody>
      </p:sp>
      <p:sp>
        <p:nvSpPr>
          <p:cNvPr id="5" name="Marcador de pie de página 4">
            <a:extLst>
              <a:ext uri="{FF2B5EF4-FFF2-40B4-BE49-F238E27FC236}">
                <a16:creationId xmlns:a16="http://schemas.microsoft.com/office/drawing/2014/main" id="{941A3F2B-9D59-A74E-8E9C-FCBAA6F4D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a16="http://schemas.microsoft.com/office/drawing/2014/main" id="{FDFDB8CA-1928-EC48-92AF-9897F84F2D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ED053A-0C27-DC46-B141-C523E4EF5DEA}" type="slidenum">
              <a:rPr lang="es-AR" smtClean="0"/>
              <a:t>‹Nº›</a:t>
            </a:fld>
            <a:endParaRPr lang="es-AR"/>
          </a:p>
        </p:txBody>
      </p:sp>
    </p:spTree>
    <p:extLst>
      <p:ext uri="{BB962C8B-B14F-4D97-AF65-F5344CB8AC3E}">
        <p14:creationId xmlns:p14="http://schemas.microsoft.com/office/powerpoint/2010/main" val="3658795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image" Target="../media/image2.emf"/><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9.svg"/></Relationships>
</file>

<file path=ppt/slides/_rels/slide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Layout" Target="../slideLayouts/slideLayout7.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FDC72D85-229A-6447-BF15-C27162A74344}"/>
              </a:ext>
            </a:extLst>
          </p:cNvPr>
          <p:cNvSpPr txBox="1"/>
          <p:nvPr/>
        </p:nvSpPr>
        <p:spPr>
          <a:xfrm>
            <a:off x="5879604" y="1402532"/>
            <a:ext cx="5441066" cy="2123658"/>
          </a:xfrm>
          <a:prstGeom prst="rect">
            <a:avLst/>
          </a:prstGeom>
          <a:solidFill>
            <a:srgbClr val="FFFFFF">
              <a:alpha val="50196"/>
            </a:srgbClr>
          </a:solidFill>
        </p:spPr>
        <p:txBody>
          <a:bodyPr wrap="square" rtlCol="0">
            <a:spAutoFit/>
          </a:bodyPr>
          <a:lstStyle/>
          <a:p>
            <a:r>
              <a:rPr lang="es-AR" sz="4400" b="1" i="1" dirty="0">
                <a:latin typeface="Corbel" panose="020B0503020204020204" pitchFamily="34" charset="0"/>
              </a:rPr>
              <a:t>El sínodo nos desafía</a:t>
            </a:r>
          </a:p>
          <a:p>
            <a:r>
              <a:rPr lang="es-AR" sz="4400" b="1" i="1" dirty="0">
                <a:latin typeface="Corbel" panose="020B0503020204020204" pitchFamily="34" charset="0"/>
              </a:rPr>
              <a:t>   a un diálogo de </a:t>
            </a:r>
          </a:p>
          <a:p>
            <a:r>
              <a:rPr lang="es-AR" sz="4400" b="1" i="1" dirty="0">
                <a:latin typeface="Corbel" panose="020B0503020204020204" pitchFamily="34" charset="0"/>
              </a:rPr>
              <a:t>       corazón a corazón</a:t>
            </a:r>
          </a:p>
        </p:txBody>
      </p:sp>
      <p:sp>
        <p:nvSpPr>
          <p:cNvPr id="5" name="CuadroTexto 4">
            <a:extLst>
              <a:ext uri="{FF2B5EF4-FFF2-40B4-BE49-F238E27FC236}">
                <a16:creationId xmlns:a16="http://schemas.microsoft.com/office/drawing/2014/main" id="{D6718C96-BA62-0441-BDD7-65239CBD5198}"/>
              </a:ext>
            </a:extLst>
          </p:cNvPr>
          <p:cNvSpPr txBox="1"/>
          <p:nvPr/>
        </p:nvSpPr>
        <p:spPr>
          <a:xfrm>
            <a:off x="6847177" y="3564348"/>
            <a:ext cx="2429448" cy="369332"/>
          </a:xfrm>
          <a:prstGeom prst="rect">
            <a:avLst/>
          </a:prstGeom>
          <a:solidFill>
            <a:srgbClr val="FFFFFF">
              <a:alpha val="50196"/>
            </a:srgbClr>
          </a:solidFill>
        </p:spPr>
        <p:txBody>
          <a:bodyPr wrap="none" rtlCol="0">
            <a:spAutoFit/>
          </a:bodyPr>
          <a:lstStyle/>
          <a:p>
            <a:r>
              <a:rPr lang="es-AR" b="1" dirty="0">
                <a:latin typeface="Corbel" panose="020B0503020204020204" pitchFamily="34" charset="0"/>
              </a:rPr>
              <a:t>Inés Ordoñez de Lanús</a:t>
            </a:r>
          </a:p>
        </p:txBody>
      </p:sp>
      <p:pic>
        <p:nvPicPr>
          <p:cNvPr id="6" name="Imagen 5">
            <a:extLst>
              <a:ext uri="{FF2B5EF4-FFF2-40B4-BE49-F238E27FC236}">
                <a16:creationId xmlns:a16="http://schemas.microsoft.com/office/drawing/2014/main" id="{02FCEC6F-F9C1-9C48-AC05-B5638B99C090}"/>
              </a:ext>
            </a:extLst>
          </p:cNvPr>
          <p:cNvPicPr>
            <a:picLocks noChangeAspect="1"/>
          </p:cNvPicPr>
          <p:nvPr/>
        </p:nvPicPr>
        <p:blipFill>
          <a:blip r:embed="rId2"/>
          <a:stretch>
            <a:fillRect/>
          </a:stretch>
        </p:blipFill>
        <p:spPr>
          <a:xfrm>
            <a:off x="1206500" y="858668"/>
            <a:ext cx="5280648" cy="3544220"/>
          </a:xfrm>
          <a:prstGeom prst="rect">
            <a:avLst/>
          </a:prstGeom>
        </p:spPr>
      </p:pic>
      <p:pic>
        <p:nvPicPr>
          <p:cNvPr id="7" name="Imagen 6">
            <a:extLst>
              <a:ext uri="{FF2B5EF4-FFF2-40B4-BE49-F238E27FC236}">
                <a16:creationId xmlns:a16="http://schemas.microsoft.com/office/drawing/2014/main" id="{338479EC-738F-BB47-BB73-E890F0024614}"/>
              </a:ext>
            </a:extLst>
          </p:cNvPr>
          <p:cNvPicPr>
            <a:picLocks noChangeAspect="1"/>
          </p:cNvPicPr>
          <p:nvPr/>
        </p:nvPicPr>
        <p:blipFill>
          <a:blip r:embed="rId3"/>
          <a:stretch>
            <a:fillRect/>
          </a:stretch>
        </p:blipFill>
        <p:spPr>
          <a:xfrm>
            <a:off x="10878397" y="430811"/>
            <a:ext cx="831358" cy="828037"/>
          </a:xfrm>
          <a:prstGeom prst="rect">
            <a:avLst/>
          </a:prstGeom>
        </p:spPr>
      </p:pic>
      <p:sp>
        <p:nvSpPr>
          <p:cNvPr id="2" name="CuadroTexto 1">
            <a:extLst>
              <a:ext uri="{FF2B5EF4-FFF2-40B4-BE49-F238E27FC236}">
                <a16:creationId xmlns:a16="http://schemas.microsoft.com/office/drawing/2014/main" id="{571FFE3D-FE1A-CF49-A07B-9C1E2C8EF07A}"/>
              </a:ext>
            </a:extLst>
          </p:cNvPr>
          <p:cNvSpPr txBox="1"/>
          <p:nvPr/>
        </p:nvSpPr>
        <p:spPr>
          <a:xfrm>
            <a:off x="9017054" y="4925892"/>
            <a:ext cx="1104703" cy="276999"/>
          </a:xfrm>
          <a:prstGeom prst="rect">
            <a:avLst/>
          </a:prstGeom>
          <a:noFill/>
        </p:spPr>
        <p:txBody>
          <a:bodyPr wrap="square" rtlCol="0">
            <a:spAutoFit/>
          </a:bodyPr>
          <a:lstStyle/>
          <a:p>
            <a:r>
              <a:rPr lang="es-AR" sz="1200" dirty="0">
                <a:latin typeface="Corbel" panose="020B0503020204020204" pitchFamily="34" charset="0"/>
              </a:rPr>
              <a:t>Papa Francico</a:t>
            </a:r>
          </a:p>
        </p:txBody>
      </p:sp>
      <p:sp>
        <p:nvSpPr>
          <p:cNvPr id="8" name="CuadroTexto 7">
            <a:extLst>
              <a:ext uri="{FF2B5EF4-FFF2-40B4-BE49-F238E27FC236}">
                <a16:creationId xmlns:a16="http://schemas.microsoft.com/office/drawing/2014/main" id="{CD6FBFA3-7742-9B41-A6F7-E209476F09A4}"/>
              </a:ext>
            </a:extLst>
          </p:cNvPr>
          <p:cNvSpPr txBox="1"/>
          <p:nvPr/>
        </p:nvSpPr>
        <p:spPr>
          <a:xfrm>
            <a:off x="2074463" y="5999261"/>
            <a:ext cx="8043072" cy="523220"/>
          </a:xfrm>
          <a:prstGeom prst="rect">
            <a:avLst/>
          </a:prstGeom>
          <a:noFill/>
        </p:spPr>
        <p:txBody>
          <a:bodyPr wrap="square" rtlCol="0">
            <a:spAutoFit/>
          </a:bodyPr>
          <a:lstStyle/>
          <a:p>
            <a:pPr algn="ctr"/>
            <a:r>
              <a:rPr lang="es-AR" sz="1600" b="1" dirty="0">
                <a:effectLst/>
                <a:latin typeface="Corbel" panose="020B0503020204020204" pitchFamily="34" charset="0"/>
                <a:ea typeface="Calibri" panose="020F0502020204030204" pitchFamily="34" charset="0"/>
                <a:cs typeface="Times New Roman" panose="02020603050405020304" pitchFamily="18" charset="0"/>
              </a:rPr>
              <a:t>XLº ASAMBLEA DIOCESANA DE PASTORAL</a:t>
            </a:r>
          </a:p>
          <a:p>
            <a:pPr algn="ctr"/>
            <a:r>
              <a:rPr lang="es-AR" sz="1100" dirty="0">
                <a:latin typeface="Corbel" panose="020B0503020204020204" pitchFamily="34" charset="0"/>
                <a:ea typeface="Calibri" panose="020F0502020204030204" pitchFamily="34" charset="0"/>
                <a:cs typeface="Times New Roman" panose="02020603050405020304" pitchFamily="18" charset="0"/>
              </a:rPr>
              <a:t>25 de febrero 2023 - </a:t>
            </a:r>
            <a:r>
              <a:rPr lang="es-AR" sz="1100" dirty="0">
                <a:effectLst/>
                <a:latin typeface="Corbel" panose="020B0503020204020204" pitchFamily="34" charset="0"/>
                <a:ea typeface="Calibri" panose="020F0502020204030204" pitchFamily="34" charset="0"/>
                <a:cs typeface="Times New Roman" panose="02020603050405020304" pitchFamily="18" charset="0"/>
              </a:rPr>
              <a:t>Diócesis de Jujuy </a:t>
            </a:r>
            <a:endParaRPr lang="es-AR" dirty="0">
              <a:latin typeface="Corbel" panose="020B0503020204020204" pitchFamily="34" charset="0"/>
            </a:endParaRPr>
          </a:p>
        </p:txBody>
      </p:sp>
      <p:pic>
        <p:nvPicPr>
          <p:cNvPr id="9" name="Imagen 8">
            <a:extLst>
              <a:ext uri="{FF2B5EF4-FFF2-40B4-BE49-F238E27FC236}">
                <a16:creationId xmlns:a16="http://schemas.microsoft.com/office/drawing/2014/main" id="{D87B60BF-5359-994C-8C69-E09DA52BD4F6}"/>
              </a:ext>
            </a:extLst>
          </p:cNvPr>
          <p:cNvPicPr>
            <a:picLocks noChangeAspect="1"/>
          </p:cNvPicPr>
          <p:nvPr/>
        </p:nvPicPr>
        <p:blipFill>
          <a:blip r:embed="rId4"/>
          <a:stretch>
            <a:fillRect/>
          </a:stretch>
        </p:blipFill>
        <p:spPr>
          <a:xfrm>
            <a:off x="8308275" y="5824308"/>
            <a:ext cx="513791" cy="730536"/>
          </a:xfrm>
          <a:prstGeom prst="rect">
            <a:avLst/>
          </a:prstGeom>
        </p:spPr>
      </p:pic>
      <p:pic>
        <p:nvPicPr>
          <p:cNvPr id="10" name="Imagen 9" descr="Texto&#10;&#10;Descripción generada automáticamente">
            <a:extLst>
              <a:ext uri="{FF2B5EF4-FFF2-40B4-BE49-F238E27FC236}">
                <a16:creationId xmlns:a16="http://schemas.microsoft.com/office/drawing/2014/main" id="{11C1BED5-88E3-4544-A619-BCE53A03FF94}"/>
              </a:ext>
            </a:extLst>
          </p:cNvPr>
          <p:cNvPicPr>
            <a:picLocks noChangeAspect="1"/>
          </p:cNvPicPr>
          <p:nvPr/>
        </p:nvPicPr>
        <p:blipFill>
          <a:blip r:embed="rId5"/>
          <a:stretch>
            <a:fillRect/>
          </a:stretch>
        </p:blipFill>
        <p:spPr>
          <a:xfrm>
            <a:off x="2849866" y="5677805"/>
            <a:ext cx="1149988" cy="1011884"/>
          </a:xfrm>
          <a:prstGeom prst="rect">
            <a:avLst/>
          </a:prstGeom>
        </p:spPr>
      </p:pic>
      <p:sp>
        <p:nvSpPr>
          <p:cNvPr id="3" name="CuadroTexto 2">
            <a:extLst>
              <a:ext uri="{FF2B5EF4-FFF2-40B4-BE49-F238E27FC236}">
                <a16:creationId xmlns:a16="http://schemas.microsoft.com/office/drawing/2014/main" id="{B26BA441-F402-B74A-8350-1EFAA2240F78}"/>
              </a:ext>
            </a:extLst>
          </p:cNvPr>
          <p:cNvSpPr txBox="1"/>
          <p:nvPr/>
        </p:nvSpPr>
        <p:spPr>
          <a:xfrm>
            <a:off x="2655497" y="4658508"/>
            <a:ext cx="7663302" cy="400110"/>
          </a:xfrm>
          <a:prstGeom prst="rect">
            <a:avLst/>
          </a:prstGeom>
          <a:noFill/>
        </p:spPr>
        <p:txBody>
          <a:bodyPr wrap="square" rtlCol="0">
            <a:spAutoFit/>
          </a:bodyPr>
          <a:lstStyle/>
          <a:p>
            <a:pPr algn="ctr"/>
            <a:r>
              <a:rPr lang="es-AR" sz="2000" i="1" dirty="0">
                <a:latin typeface="Corbel" panose="020B0503020204020204" pitchFamily="34" charset="0"/>
              </a:rPr>
              <a:t>«Unos en escucha de los otros, y todos a la escucha del Espíritu Santo» </a:t>
            </a:r>
          </a:p>
        </p:txBody>
      </p:sp>
    </p:spTree>
    <p:extLst>
      <p:ext uri="{BB962C8B-B14F-4D97-AF65-F5344CB8AC3E}">
        <p14:creationId xmlns:p14="http://schemas.microsoft.com/office/powerpoint/2010/main" val="2518853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D9268BC-C01B-6240-979C-9936769D3AC7}"/>
              </a:ext>
            </a:extLst>
          </p:cNvPr>
          <p:cNvPicPr>
            <a:picLocks noChangeAspect="1"/>
          </p:cNvPicPr>
          <p:nvPr/>
        </p:nvPicPr>
        <p:blipFill>
          <a:blip r:embed="rId2"/>
          <a:stretch>
            <a:fillRect/>
          </a:stretch>
        </p:blipFill>
        <p:spPr>
          <a:xfrm>
            <a:off x="10879428" y="528134"/>
            <a:ext cx="831358" cy="828037"/>
          </a:xfrm>
          <a:prstGeom prst="rect">
            <a:avLst/>
          </a:prstGeom>
        </p:spPr>
      </p:pic>
      <p:sp>
        <p:nvSpPr>
          <p:cNvPr id="11" name="CuadroTexto 10">
            <a:extLst>
              <a:ext uri="{FF2B5EF4-FFF2-40B4-BE49-F238E27FC236}">
                <a16:creationId xmlns:a16="http://schemas.microsoft.com/office/drawing/2014/main" id="{E0C35100-83E9-AB47-98A8-D957F4D81849}"/>
              </a:ext>
            </a:extLst>
          </p:cNvPr>
          <p:cNvSpPr txBox="1"/>
          <p:nvPr/>
        </p:nvSpPr>
        <p:spPr>
          <a:xfrm>
            <a:off x="434849" y="525225"/>
            <a:ext cx="10231395" cy="584775"/>
          </a:xfrm>
          <a:prstGeom prst="rect">
            <a:avLst/>
          </a:prstGeom>
          <a:solidFill>
            <a:srgbClr val="FFFFFF">
              <a:alpha val="50196"/>
            </a:srgbClr>
          </a:solidFill>
        </p:spPr>
        <p:txBody>
          <a:bodyPr wrap="square" rtlCol="0">
            <a:spAutoFit/>
          </a:bodyPr>
          <a:lstStyle/>
          <a:p>
            <a:r>
              <a:rPr lang="es-AR" sz="3200" b="1" i="1" dirty="0">
                <a:latin typeface="Corbel" panose="020B0503020204020204" pitchFamily="34" charset="0"/>
              </a:rPr>
              <a:t>¿Cómo estamos escuchando?</a:t>
            </a:r>
          </a:p>
        </p:txBody>
      </p:sp>
      <p:sp>
        <p:nvSpPr>
          <p:cNvPr id="12" name="Rectángulo 11">
            <a:extLst>
              <a:ext uri="{FF2B5EF4-FFF2-40B4-BE49-F238E27FC236}">
                <a16:creationId xmlns:a16="http://schemas.microsoft.com/office/drawing/2014/main" id="{F497F48E-D721-0C42-AD2E-C85F454077CF}"/>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CuadroTexto 14">
            <a:extLst>
              <a:ext uri="{FF2B5EF4-FFF2-40B4-BE49-F238E27FC236}">
                <a16:creationId xmlns:a16="http://schemas.microsoft.com/office/drawing/2014/main" id="{6CC4FA3B-4425-0642-8C27-B2966BFE50EF}"/>
              </a:ext>
            </a:extLst>
          </p:cNvPr>
          <p:cNvSpPr txBox="1"/>
          <p:nvPr/>
        </p:nvSpPr>
        <p:spPr>
          <a:xfrm>
            <a:off x="1776290" y="1811018"/>
            <a:ext cx="3750939" cy="1015663"/>
          </a:xfrm>
          <a:prstGeom prst="rect">
            <a:avLst/>
          </a:prstGeom>
          <a:noFill/>
        </p:spPr>
        <p:txBody>
          <a:bodyPr wrap="square" rtlCol="0">
            <a:spAutoFit/>
          </a:bodyPr>
          <a:lstStyle/>
          <a:p>
            <a:pPr algn="r"/>
            <a:r>
              <a:rPr lang="es-ES" sz="2000" dirty="0">
                <a:latin typeface="Corbel" panose="020B0503020204020204" pitchFamily="34" charset="0"/>
              </a:rPr>
              <a:t>Escuchamos y contestamos poniéndonos a nosotros mismos como referentes.</a:t>
            </a:r>
          </a:p>
        </p:txBody>
      </p:sp>
      <p:sp>
        <p:nvSpPr>
          <p:cNvPr id="18" name="CuadroTexto 17">
            <a:extLst>
              <a:ext uri="{FF2B5EF4-FFF2-40B4-BE49-F238E27FC236}">
                <a16:creationId xmlns:a16="http://schemas.microsoft.com/office/drawing/2014/main" id="{EFF26D24-AF2A-E14F-9849-7563F0E68722}"/>
              </a:ext>
            </a:extLst>
          </p:cNvPr>
          <p:cNvSpPr txBox="1"/>
          <p:nvPr/>
        </p:nvSpPr>
        <p:spPr>
          <a:xfrm>
            <a:off x="6168230" y="1833406"/>
            <a:ext cx="3504798" cy="830997"/>
          </a:xfrm>
          <a:prstGeom prst="rect">
            <a:avLst/>
          </a:prstGeom>
          <a:noFill/>
        </p:spPr>
        <p:txBody>
          <a:bodyPr wrap="square" rtlCol="0">
            <a:spAutoFit/>
          </a:bodyPr>
          <a:lstStyle>
            <a:defPPr>
              <a:defRPr lang="es-AR"/>
            </a:defPPr>
            <a:lvl1pPr algn="r">
              <a:defRPr>
                <a:latin typeface="Corbel" panose="020B0503020204020204" pitchFamily="34" charset="0"/>
              </a:defRPr>
            </a:lvl1pPr>
          </a:lstStyle>
          <a:p>
            <a:pPr algn="l"/>
            <a:r>
              <a:rPr lang="es-ES" sz="2400" b="1" dirty="0"/>
              <a:t>Escuchamos al otro en su historia y su contexto.</a:t>
            </a:r>
          </a:p>
        </p:txBody>
      </p:sp>
      <p:sp>
        <p:nvSpPr>
          <p:cNvPr id="20" name="CuadroTexto 19">
            <a:extLst>
              <a:ext uri="{FF2B5EF4-FFF2-40B4-BE49-F238E27FC236}">
                <a16:creationId xmlns:a16="http://schemas.microsoft.com/office/drawing/2014/main" id="{820938EB-EAA3-624D-A792-BA5F62E37209}"/>
              </a:ext>
            </a:extLst>
          </p:cNvPr>
          <p:cNvSpPr txBox="1"/>
          <p:nvPr/>
        </p:nvSpPr>
        <p:spPr>
          <a:xfrm>
            <a:off x="6168229" y="3075057"/>
            <a:ext cx="3541690" cy="707886"/>
          </a:xfrm>
          <a:prstGeom prst="rect">
            <a:avLst/>
          </a:prstGeom>
          <a:noFill/>
        </p:spPr>
        <p:txBody>
          <a:bodyPr wrap="square" rtlCol="0">
            <a:spAutoFit/>
          </a:bodyPr>
          <a:lstStyle>
            <a:defPPr>
              <a:defRPr lang="es-AR"/>
            </a:defPPr>
            <a:lvl1pPr algn="r">
              <a:defRPr>
                <a:latin typeface="Corbel" panose="020B0503020204020204" pitchFamily="34" charset="0"/>
              </a:defRPr>
            </a:lvl1pPr>
          </a:lstStyle>
          <a:p>
            <a:pPr algn="l"/>
            <a:r>
              <a:rPr lang="es-ES" sz="2000" dirty="0"/>
              <a:t>Respondemos juzgando o subestimando a la persona.</a:t>
            </a:r>
          </a:p>
        </p:txBody>
      </p:sp>
      <p:sp>
        <p:nvSpPr>
          <p:cNvPr id="22" name="CuadroTexto 21">
            <a:extLst>
              <a:ext uri="{FF2B5EF4-FFF2-40B4-BE49-F238E27FC236}">
                <a16:creationId xmlns:a16="http://schemas.microsoft.com/office/drawing/2014/main" id="{EFC5AB22-EAD5-934B-81D8-7A5E3F432C59}"/>
              </a:ext>
            </a:extLst>
          </p:cNvPr>
          <p:cNvSpPr txBox="1"/>
          <p:nvPr/>
        </p:nvSpPr>
        <p:spPr>
          <a:xfrm>
            <a:off x="6234081" y="5338660"/>
            <a:ext cx="3623135" cy="1015663"/>
          </a:xfrm>
          <a:prstGeom prst="rect">
            <a:avLst/>
          </a:prstGeom>
          <a:noFill/>
        </p:spPr>
        <p:txBody>
          <a:bodyPr wrap="square" rtlCol="0">
            <a:spAutoFit/>
          </a:bodyPr>
          <a:lstStyle>
            <a:defPPr>
              <a:defRPr lang="es-AR"/>
            </a:defPPr>
            <a:lvl1pPr>
              <a:defRPr>
                <a:latin typeface="Corbel" panose="020B0503020204020204" pitchFamily="34" charset="0"/>
              </a:defRPr>
            </a:lvl1pPr>
          </a:lstStyle>
          <a:p>
            <a:r>
              <a:rPr lang="es-ES" sz="2000" dirty="0"/>
              <a:t>Preguntamos sin escuchar las respuestas, nos seguimos escuchando a nosotros mismos.</a:t>
            </a:r>
          </a:p>
        </p:txBody>
      </p:sp>
      <p:sp>
        <p:nvSpPr>
          <p:cNvPr id="25" name="CuadroTexto 24">
            <a:extLst>
              <a:ext uri="{FF2B5EF4-FFF2-40B4-BE49-F238E27FC236}">
                <a16:creationId xmlns:a16="http://schemas.microsoft.com/office/drawing/2014/main" id="{75616085-EB15-534E-8DE2-7253C3AC085A}"/>
              </a:ext>
            </a:extLst>
          </p:cNvPr>
          <p:cNvSpPr txBox="1"/>
          <p:nvPr/>
        </p:nvSpPr>
        <p:spPr>
          <a:xfrm>
            <a:off x="2098681" y="4260505"/>
            <a:ext cx="3428548" cy="707886"/>
          </a:xfrm>
          <a:prstGeom prst="rect">
            <a:avLst/>
          </a:prstGeom>
          <a:noFill/>
        </p:spPr>
        <p:txBody>
          <a:bodyPr wrap="square" rtlCol="0">
            <a:spAutoFit/>
          </a:bodyPr>
          <a:lstStyle>
            <a:defPPr>
              <a:defRPr lang="es-AR"/>
            </a:defPPr>
            <a:lvl1pPr algn="r">
              <a:defRPr>
                <a:latin typeface="Corbel" panose="020B0503020204020204" pitchFamily="34" charset="0"/>
              </a:defRPr>
            </a:lvl1pPr>
          </a:lstStyle>
          <a:p>
            <a:r>
              <a:rPr lang="es-ES" sz="2000" dirty="0"/>
              <a:t>Cortamos el diálogo dando una respuesta tranquilizadora.</a:t>
            </a:r>
          </a:p>
        </p:txBody>
      </p:sp>
      <p:sp>
        <p:nvSpPr>
          <p:cNvPr id="26" name="CuadroTexto 25">
            <a:extLst>
              <a:ext uri="{FF2B5EF4-FFF2-40B4-BE49-F238E27FC236}">
                <a16:creationId xmlns:a16="http://schemas.microsoft.com/office/drawing/2014/main" id="{BB98F5CC-84D4-D743-A16D-8AA7A2E0BD38}"/>
              </a:ext>
            </a:extLst>
          </p:cNvPr>
          <p:cNvSpPr txBox="1"/>
          <p:nvPr/>
        </p:nvSpPr>
        <p:spPr>
          <a:xfrm>
            <a:off x="1708892" y="2998948"/>
            <a:ext cx="3818337" cy="1200329"/>
          </a:xfrm>
          <a:prstGeom prst="rect">
            <a:avLst/>
          </a:prstGeom>
          <a:noFill/>
        </p:spPr>
        <p:txBody>
          <a:bodyPr wrap="square" rtlCol="0">
            <a:spAutoFit/>
          </a:bodyPr>
          <a:lstStyle>
            <a:defPPr>
              <a:defRPr lang="es-AR"/>
            </a:defPPr>
            <a:lvl1pPr algn="r">
              <a:defRPr>
                <a:latin typeface="Corbel" panose="020B0503020204020204" pitchFamily="34" charset="0"/>
              </a:defRPr>
            </a:lvl1pPr>
          </a:lstStyle>
          <a:p>
            <a:r>
              <a:rPr lang="es-ES" sz="2400" b="1" dirty="0"/>
              <a:t>Escuchamos en silencio aceptando incondicionalmente al otro.</a:t>
            </a:r>
          </a:p>
        </p:txBody>
      </p:sp>
      <p:pic>
        <p:nvPicPr>
          <p:cNvPr id="32" name="Gráfico 31" descr="Señal de pulgar hacia arriba  con relleno sólido">
            <a:extLst>
              <a:ext uri="{FF2B5EF4-FFF2-40B4-BE49-F238E27FC236}">
                <a16:creationId xmlns:a16="http://schemas.microsoft.com/office/drawing/2014/main" id="{4C6C0FF8-CF31-5D4A-BE10-7478B2C8E9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46701" y="1790969"/>
            <a:ext cx="720000" cy="720000"/>
          </a:xfrm>
          <a:prstGeom prst="rect">
            <a:avLst/>
          </a:prstGeom>
        </p:spPr>
      </p:pic>
      <p:sp>
        <p:nvSpPr>
          <p:cNvPr id="34" name="CuadroTexto 33">
            <a:extLst>
              <a:ext uri="{FF2B5EF4-FFF2-40B4-BE49-F238E27FC236}">
                <a16:creationId xmlns:a16="http://schemas.microsoft.com/office/drawing/2014/main" id="{0EC20595-1460-6C48-8272-E066C8CD61F8}"/>
              </a:ext>
            </a:extLst>
          </p:cNvPr>
          <p:cNvSpPr txBox="1"/>
          <p:nvPr/>
        </p:nvSpPr>
        <p:spPr>
          <a:xfrm>
            <a:off x="6168229" y="3999634"/>
            <a:ext cx="4262907" cy="1200329"/>
          </a:xfrm>
          <a:prstGeom prst="rect">
            <a:avLst/>
          </a:prstGeom>
          <a:noFill/>
        </p:spPr>
        <p:txBody>
          <a:bodyPr wrap="square" rtlCol="0">
            <a:spAutoFit/>
          </a:bodyPr>
          <a:lstStyle>
            <a:defPPr>
              <a:defRPr lang="es-AR"/>
            </a:defPPr>
            <a:lvl1pPr algn="r">
              <a:defRPr>
                <a:latin typeface="Corbel" panose="020B0503020204020204" pitchFamily="34" charset="0"/>
              </a:defRPr>
            </a:lvl1pPr>
          </a:lstStyle>
          <a:p>
            <a:pPr algn="l"/>
            <a:r>
              <a:rPr lang="es-ES" sz="2400" b="1" dirty="0"/>
              <a:t>Escuchamos lo que trae, lo que manifiesta, lo que calla, su silencio, su dolor o llanto.</a:t>
            </a:r>
          </a:p>
        </p:txBody>
      </p:sp>
      <p:sp>
        <p:nvSpPr>
          <p:cNvPr id="35" name="CuadroTexto 34">
            <a:extLst>
              <a:ext uri="{FF2B5EF4-FFF2-40B4-BE49-F238E27FC236}">
                <a16:creationId xmlns:a16="http://schemas.microsoft.com/office/drawing/2014/main" id="{783D2A39-F42D-F244-B48E-1E3AA9C78C0F}"/>
              </a:ext>
            </a:extLst>
          </p:cNvPr>
          <p:cNvSpPr txBox="1"/>
          <p:nvPr/>
        </p:nvSpPr>
        <p:spPr>
          <a:xfrm>
            <a:off x="1580407" y="5255607"/>
            <a:ext cx="3946822" cy="1200329"/>
          </a:xfrm>
          <a:prstGeom prst="rect">
            <a:avLst/>
          </a:prstGeom>
          <a:noFill/>
        </p:spPr>
        <p:txBody>
          <a:bodyPr wrap="square" rtlCol="0">
            <a:spAutoFit/>
          </a:bodyPr>
          <a:lstStyle>
            <a:defPPr>
              <a:defRPr lang="es-AR"/>
            </a:defPPr>
            <a:lvl1pPr algn="r">
              <a:defRPr>
                <a:latin typeface="Corbel" panose="020B0503020204020204" pitchFamily="34" charset="0"/>
              </a:defRPr>
            </a:lvl1pPr>
          </a:lstStyle>
          <a:p>
            <a:r>
              <a:rPr lang="es-ES" sz="2400" b="1" dirty="0"/>
              <a:t>Escuchamos abriendo nuestro corazón para que los otros también lo hagan.</a:t>
            </a:r>
          </a:p>
        </p:txBody>
      </p:sp>
      <p:cxnSp>
        <p:nvCxnSpPr>
          <p:cNvPr id="43" name="Conector recto 42">
            <a:extLst>
              <a:ext uri="{FF2B5EF4-FFF2-40B4-BE49-F238E27FC236}">
                <a16:creationId xmlns:a16="http://schemas.microsoft.com/office/drawing/2014/main" id="{BAAA0FF8-CCBE-E148-9C96-73090F1B89B8}"/>
              </a:ext>
            </a:extLst>
          </p:cNvPr>
          <p:cNvCxnSpPr>
            <a:cxnSpLocks/>
          </p:cNvCxnSpPr>
          <p:nvPr/>
        </p:nvCxnSpPr>
        <p:spPr>
          <a:xfrm>
            <a:off x="5892800" y="1790969"/>
            <a:ext cx="0" cy="4664967"/>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pic>
        <p:nvPicPr>
          <p:cNvPr id="48" name="Gráfico 47" descr="Señal de pulgar hacia arriba  con relleno sólido">
            <a:extLst>
              <a:ext uri="{FF2B5EF4-FFF2-40B4-BE49-F238E27FC236}">
                <a16:creationId xmlns:a16="http://schemas.microsoft.com/office/drawing/2014/main" id="{B25B22A1-1BFE-9243-81BA-35C40B0CBBE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0918" y="3029219"/>
            <a:ext cx="720000" cy="720000"/>
          </a:xfrm>
          <a:prstGeom prst="rect">
            <a:avLst/>
          </a:prstGeom>
        </p:spPr>
      </p:pic>
      <p:pic>
        <p:nvPicPr>
          <p:cNvPr id="49" name="Gráfico 48" descr="Señal de pulgar hacia arriba  con relleno sólido">
            <a:extLst>
              <a:ext uri="{FF2B5EF4-FFF2-40B4-BE49-F238E27FC236}">
                <a16:creationId xmlns:a16="http://schemas.microsoft.com/office/drawing/2014/main" id="{30B8E467-5E4E-C949-A2C0-85D9790298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34135" y="4123452"/>
            <a:ext cx="720000" cy="720000"/>
          </a:xfrm>
          <a:prstGeom prst="rect">
            <a:avLst/>
          </a:prstGeom>
        </p:spPr>
      </p:pic>
      <p:pic>
        <p:nvPicPr>
          <p:cNvPr id="51" name="Gráfico 50" descr="Señal de pulgar hacia arriba  con relleno sólido">
            <a:extLst>
              <a:ext uri="{FF2B5EF4-FFF2-40B4-BE49-F238E27FC236}">
                <a16:creationId xmlns:a16="http://schemas.microsoft.com/office/drawing/2014/main" id="{1A8B15C2-02D5-4949-BC9B-4DF6BD41B9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2300" y="5343151"/>
            <a:ext cx="720000" cy="720000"/>
          </a:xfrm>
          <a:prstGeom prst="rect">
            <a:avLst/>
          </a:prstGeom>
        </p:spPr>
      </p:pic>
      <p:pic>
        <p:nvPicPr>
          <p:cNvPr id="54" name="Gráfico 53" descr="Pulgar hacia abajo contorno">
            <a:extLst>
              <a:ext uri="{FF2B5EF4-FFF2-40B4-BE49-F238E27FC236}">
                <a16:creationId xmlns:a16="http://schemas.microsoft.com/office/drawing/2014/main" id="{4A60BFFE-560C-6F4A-9653-9D711F7D6B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8893" y="1790969"/>
            <a:ext cx="720000" cy="720000"/>
          </a:xfrm>
          <a:prstGeom prst="rect">
            <a:avLst/>
          </a:prstGeom>
        </p:spPr>
      </p:pic>
      <p:pic>
        <p:nvPicPr>
          <p:cNvPr id="55" name="Gráfico 54" descr="Pulgar hacia abajo contorno">
            <a:extLst>
              <a:ext uri="{FF2B5EF4-FFF2-40B4-BE49-F238E27FC236}">
                <a16:creationId xmlns:a16="http://schemas.microsoft.com/office/drawing/2014/main" id="{2446E255-EF7B-C14E-AF54-521F765AD6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6993" y="4267469"/>
            <a:ext cx="720000" cy="720000"/>
          </a:xfrm>
          <a:prstGeom prst="rect">
            <a:avLst/>
          </a:prstGeom>
        </p:spPr>
      </p:pic>
      <p:pic>
        <p:nvPicPr>
          <p:cNvPr id="56" name="Gráfico 55" descr="Pulgar hacia abajo contorno">
            <a:extLst>
              <a:ext uri="{FF2B5EF4-FFF2-40B4-BE49-F238E27FC236}">
                <a16:creationId xmlns:a16="http://schemas.microsoft.com/office/drawing/2014/main" id="{B4164E36-58A7-BB41-B5BB-EEB41A57C31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97893" y="3099069"/>
            <a:ext cx="720000" cy="720000"/>
          </a:xfrm>
          <a:prstGeom prst="rect">
            <a:avLst/>
          </a:prstGeom>
        </p:spPr>
      </p:pic>
      <p:pic>
        <p:nvPicPr>
          <p:cNvPr id="57" name="Gráfico 56" descr="Pulgar hacia abajo contorno">
            <a:extLst>
              <a:ext uri="{FF2B5EF4-FFF2-40B4-BE49-F238E27FC236}">
                <a16:creationId xmlns:a16="http://schemas.microsoft.com/office/drawing/2014/main" id="{E6577991-AE7D-DC4D-9440-C4F83A74B2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91593" y="5550169"/>
            <a:ext cx="720000" cy="720000"/>
          </a:xfrm>
          <a:prstGeom prst="rect">
            <a:avLst/>
          </a:prstGeom>
        </p:spPr>
      </p:pic>
    </p:spTree>
    <p:extLst>
      <p:ext uri="{BB962C8B-B14F-4D97-AF65-F5344CB8AC3E}">
        <p14:creationId xmlns:p14="http://schemas.microsoft.com/office/powerpoint/2010/main" val="10516914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481214" y="511490"/>
            <a:ext cx="10231395" cy="584775"/>
          </a:xfrm>
          <a:prstGeom prst="rect">
            <a:avLst/>
          </a:prstGeom>
          <a:solidFill>
            <a:srgbClr val="FFFFFF">
              <a:alpha val="50196"/>
            </a:srgbClr>
          </a:solidFill>
        </p:spPr>
        <p:txBody>
          <a:bodyPr wrap="square" rtlCol="0">
            <a:spAutoFit/>
          </a:bodyPr>
          <a:lstStyle/>
          <a:p>
            <a:r>
              <a:rPr lang="es-AR" sz="3200" b="1" i="1" dirty="0">
                <a:latin typeface="Corbel" panose="020B0503020204020204" pitchFamily="34" charset="0"/>
              </a:rPr>
              <a:t>Sínodo: Escuchar a los demás</a:t>
            </a:r>
          </a:p>
        </p:txBody>
      </p:sp>
      <p:sp>
        <p:nvSpPr>
          <p:cNvPr id="9" name="CuadroTexto 8">
            <a:extLst>
              <a:ext uri="{FF2B5EF4-FFF2-40B4-BE49-F238E27FC236}">
                <a16:creationId xmlns:a16="http://schemas.microsoft.com/office/drawing/2014/main" id="{124F36E7-585B-A34E-B400-5FC3B2E6BC63}"/>
              </a:ext>
            </a:extLst>
          </p:cNvPr>
          <p:cNvSpPr txBox="1"/>
          <p:nvPr/>
        </p:nvSpPr>
        <p:spPr>
          <a:xfrm>
            <a:off x="3128890" y="2012691"/>
            <a:ext cx="6725965" cy="954107"/>
          </a:xfrm>
          <a:prstGeom prst="rect">
            <a:avLst/>
          </a:prstGeom>
          <a:noFill/>
        </p:spPr>
        <p:txBody>
          <a:bodyPr wrap="square" rtlCol="0">
            <a:spAutoFit/>
          </a:bodyPr>
          <a:lstStyle/>
          <a:p>
            <a:r>
              <a:rPr lang="es-AR" sz="2800" b="1" dirty="0">
                <a:latin typeface="Corbel" panose="020B0503020204020204" pitchFamily="34" charset="0"/>
              </a:rPr>
              <a:t>Escuchar con el corazón </a:t>
            </a:r>
            <a:r>
              <a:rPr lang="es-AR" sz="2800" dirty="0">
                <a:latin typeface="Corbel" panose="020B0503020204020204" pitchFamily="34" charset="0"/>
              </a:rPr>
              <a:t>refleja la capacidad de silencio y de acogida al hermano.</a:t>
            </a:r>
          </a:p>
        </p:txBody>
      </p:sp>
      <p:sp>
        <p:nvSpPr>
          <p:cNvPr id="10" name="CuadroTexto 9">
            <a:extLst>
              <a:ext uri="{FF2B5EF4-FFF2-40B4-BE49-F238E27FC236}">
                <a16:creationId xmlns:a16="http://schemas.microsoft.com/office/drawing/2014/main" id="{C4D82A20-7342-A147-8DF0-3DD920366EE7}"/>
              </a:ext>
            </a:extLst>
          </p:cNvPr>
          <p:cNvSpPr txBox="1"/>
          <p:nvPr/>
        </p:nvSpPr>
        <p:spPr>
          <a:xfrm>
            <a:off x="3128891" y="4809927"/>
            <a:ext cx="6725966" cy="1384995"/>
          </a:xfrm>
          <a:prstGeom prst="rect">
            <a:avLst/>
          </a:prstGeom>
          <a:noFill/>
        </p:spPr>
        <p:txBody>
          <a:bodyPr wrap="square" rtlCol="0">
            <a:spAutoFit/>
          </a:bodyPr>
          <a:lstStyle/>
          <a:p>
            <a:r>
              <a:rPr lang="es-AR" sz="2800" dirty="0">
                <a:latin typeface="Corbel" panose="020B0503020204020204" pitchFamily="34" charset="0"/>
              </a:rPr>
              <a:t>Es necesario </a:t>
            </a:r>
            <a:r>
              <a:rPr lang="es-AR" sz="2800" b="1" dirty="0">
                <a:latin typeface="Corbel" panose="020B0503020204020204" pitchFamily="34" charset="0"/>
              </a:rPr>
              <a:t>encarnar el silencio</a:t>
            </a:r>
            <a:r>
              <a:rPr lang="es-AR" sz="2800" dirty="0">
                <a:latin typeface="Corbel" panose="020B0503020204020204" pitchFamily="34" charset="0"/>
              </a:rPr>
              <a:t>, saber callarse y confiar que la persona tiene sus propias respuestas.</a:t>
            </a:r>
          </a:p>
        </p:txBody>
      </p:sp>
      <p:sp>
        <p:nvSpPr>
          <p:cNvPr id="13" name="CuadroTexto 12">
            <a:extLst>
              <a:ext uri="{FF2B5EF4-FFF2-40B4-BE49-F238E27FC236}">
                <a16:creationId xmlns:a16="http://schemas.microsoft.com/office/drawing/2014/main" id="{B4525094-461F-FC42-9020-99CE636958C9}"/>
              </a:ext>
            </a:extLst>
          </p:cNvPr>
          <p:cNvSpPr txBox="1"/>
          <p:nvPr/>
        </p:nvSpPr>
        <p:spPr>
          <a:xfrm>
            <a:off x="3128891" y="3411309"/>
            <a:ext cx="6725964" cy="954107"/>
          </a:xfrm>
          <a:prstGeom prst="rect">
            <a:avLst/>
          </a:prstGeom>
          <a:noFill/>
        </p:spPr>
        <p:txBody>
          <a:bodyPr wrap="square" rtlCol="0">
            <a:spAutoFit/>
          </a:bodyPr>
          <a:lstStyle/>
          <a:p>
            <a:r>
              <a:rPr lang="es-AR" sz="2800" b="1" dirty="0">
                <a:latin typeface="Corbel" panose="020B0503020204020204" pitchFamily="34" charset="0"/>
              </a:rPr>
              <a:t>Escuchar con el corazón </a:t>
            </a:r>
            <a:r>
              <a:rPr lang="es-AR" sz="2800" dirty="0">
                <a:latin typeface="Corbel" panose="020B0503020204020204" pitchFamily="34" charset="0"/>
              </a:rPr>
              <a:t>surge de una actitud confiada, contemplativa y amorosa. </a:t>
            </a:r>
          </a:p>
        </p:txBody>
      </p:sp>
      <p:sp>
        <p:nvSpPr>
          <p:cNvPr id="16" name="Rectángulo 15">
            <a:extLst>
              <a:ext uri="{FF2B5EF4-FFF2-40B4-BE49-F238E27FC236}">
                <a16:creationId xmlns:a16="http://schemas.microsoft.com/office/drawing/2014/main" id="{757EC2A6-A228-554D-95F9-0FEE56BF729D}"/>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8" name="Gráfico 17" descr="Corazón con relleno sólido">
            <a:extLst>
              <a:ext uri="{FF2B5EF4-FFF2-40B4-BE49-F238E27FC236}">
                <a16:creationId xmlns:a16="http://schemas.microsoft.com/office/drawing/2014/main" id="{73AE1D92-CFF2-174C-A6DD-247E13A1DC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4700" y="1970989"/>
            <a:ext cx="914400" cy="914400"/>
          </a:xfrm>
          <a:prstGeom prst="rect">
            <a:avLst/>
          </a:prstGeom>
        </p:spPr>
      </p:pic>
      <p:pic>
        <p:nvPicPr>
          <p:cNvPr id="19" name="Gráfico 18" descr="Corazón con relleno sólido">
            <a:extLst>
              <a:ext uri="{FF2B5EF4-FFF2-40B4-BE49-F238E27FC236}">
                <a16:creationId xmlns:a16="http://schemas.microsoft.com/office/drawing/2014/main" id="{B701D15F-1A0C-E746-8BDB-1791D41FB2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95500" y="3317189"/>
            <a:ext cx="914400" cy="914400"/>
          </a:xfrm>
          <a:prstGeom prst="rect">
            <a:avLst/>
          </a:prstGeom>
        </p:spPr>
      </p:pic>
      <p:pic>
        <p:nvPicPr>
          <p:cNvPr id="20" name="Gráfico 19" descr="Corazón con relleno sólido">
            <a:extLst>
              <a:ext uri="{FF2B5EF4-FFF2-40B4-BE49-F238E27FC236}">
                <a16:creationId xmlns:a16="http://schemas.microsoft.com/office/drawing/2014/main" id="{56B653DE-0792-A048-8067-9C2AF9C15D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20900" y="4701489"/>
            <a:ext cx="914400" cy="914400"/>
          </a:xfrm>
          <a:prstGeom prst="rect">
            <a:avLst/>
          </a:prstGeom>
        </p:spPr>
      </p:pic>
    </p:spTree>
    <p:extLst>
      <p:ext uri="{BB962C8B-B14F-4D97-AF65-F5344CB8AC3E}">
        <p14:creationId xmlns:p14="http://schemas.microsoft.com/office/powerpoint/2010/main" val="4162134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434849" y="586729"/>
            <a:ext cx="10231395" cy="584775"/>
          </a:xfrm>
          <a:prstGeom prst="rect">
            <a:avLst/>
          </a:prstGeom>
          <a:solidFill>
            <a:srgbClr val="FFFFFF">
              <a:alpha val="50196"/>
            </a:srgbClr>
          </a:solidFill>
        </p:spPr>
        <p:txBody>
          <a:bodyPr wrap="square" rtlCol="0">
            <a:spAutoFit/>
          </a:bodyPr>
          <a:lstStyle/>
          <a:p>
            <a:r>
              <a:rPr lang="es-AR" sz="3200" b="1" i="1" dirty="0">
                <a:latin typeface="Corbel" panose="020B0503020204020204" pitchFamily="34" charset="0"/>
              </a:rPr>
              <a:t>Sínodo: Escuchar la vida</a:t>
            </a:r>
          </a:p>
        </p:txBody>
      </p:sp>
      <p:sp>
        <p:nvSpPr>
          <p:cNvPr id="10" name="CuadroTexto 9">
            <a:extLst>
              <a:ext uri="{FF2B5EF4-FFF2-40B4-BE49-F238E27FC236}">
                <a16:creationId xmlns:a16="http://schemas.microsoft.com/office/drawing/2014/main" id="{C4D82A20-7342-A147-8DF0-3DD920366EE7}"/>
              </a:ext>
            </a:extLst>
          </p:cNvPr>
          <p:cNvSpPr txBox="1"/>
          <p:nvPr/>
        </p:nvSpPr>
        <p:spPr>
          <a:xfrm>
            <a:off x="5490200" y="3776183"/>
            <a:ext cx="5626100" cy="1015663"/>
          </a:xfrm>
          <a:prstGeom prst="rect">
            <a:avLst/>
          </a:prstGeom>
          <a:noFill/>
        </p:spPr>
        <p:txBody>
          <a:bodyPr wrap="square" rtlCol="0">
            <a:spAutoFit/>
          </a:bodyPr>
          <a:lstStyle/>
          <a:p>
            <a:r>
              <a:rPr lang="es-AR" sz="2000" dirty="0">
                <a:latin typeface="Corbel" panose="020B0503020204020204" pitchFamily="34" charset="0"/>
              </a:rPr>
              <a:t>Es necesario que </a:t>
            </a:r>
            <a:r>
              <a:rPr lang="es-AR" sz="2000" b="1" dirty="0">
                <a:latin typeface="Corbel" panose="020B0503020204020204" pitchFamily="34" charset="0"/>
              </a:rPr>
              <a:t>nos detengamos </a:t>
            </a:r>
            <a:r>
              <a:rPr lang="es-AR" sz="2000" dirty="0">
                <a:latin typeface="Corbel" panose="020B0503020204020204" pitchFamily="34" charset="0"/>
              </a:rPr>
              <a:t>y </a:t>
            </a:r>
            <a:r>
              <a:rPr lang="es-AR" sz="2000" b="1" dirty="0">
                <a:latin typeface="Corbel" panose="020B0503020204020204" pitchFamily="34" charset="0"/>
              </a:rPr>
              <a:t>nos demos tiempo</a:t>
            </a:r>
            <a:r>
              <a:rPr lang="es-AR" sz="2000" dirty="0">
                <a:latin typeface="Corbel" panose="020B0503020204020204" pitchFamily="34" charset="0"/>
              </a:rPr>
              <a:t> para mirar y escuchar nuestra vida, tal como la estamos viviendo.</a:t>
            </a:r>
          </a:p>
        </p:txBody>
      </p:sp>
      <p:sp>
        <p:nvSpPr>
          <p:cNvPr id="13" name="CuadroTexto 12">
            <a:extLst>
              <a:ext uri="{FF2B5EF4-FFF2-40B4-BE49-F238E27FC236}">
                <a16:creationId xmlns:a16="http://schemas.microsoft.com/office/drawing/2014/main" id="{B4525094-461F-FC42-9020-99CE636958C9}"/>
              </a:ext>
            </a:extLst>
          </p:cNvPr>
          <p:cNvSpPr txBox="1"/>
          <p:nvPr/>
        </p:nvSpPr>
        <p:spPr>
          <a:xfrm>
            <a:off x="5490200" y="5129537"/>
            <a:ext cx="5626100" cy="707886"/>
          </a:xfrm>
          <a:prstGeom prst="rect">
            <a:avLst/>
          </a:prstGeom>
          <a:noFill/>
        </p:spPr>
        <p:txBody>
          <a:bodyPr wrap="square" rtlCol="0">
            <a:spAutoFit/>
          </a:bodyPr>
          <a:lstStyle/>
          <a:p>
            <a:r>
              <a:rPr lang="es-AR" sz="2000" dirty="0">
                <a:latin typeface="Corbel" panose="020B0503020204020204" pitchFamily="34" charset="0"/>
              </a:rPr>
              <a:t>Necesitamos detenernos para </a:t>
            </a:r>
            <a:r>
              <a:rPr lang="es-AR" sz="2000" b="1" dirty="0">
                <a:latin typeface="Corbel" panose="020B0503020204020204" pitchFamily="34" charset="0"/>
              </a:rPr>
              <a:t>para mirar y escuchar </a:t>
            </a:r>
            <a:r>
              <a:rPr lang="es-AR" sz="2000" dirty="0">
                <a:latin typeface="Corbel" panose="020B0503020204020204" pitchFamily="34" charset="0"/>
              </a:rPr>
              <a:t>cada ámbito de nuestra vida.</a:t>
            </a:r>
          </a:p>
        </p:txBody>
      </p:sp>
      <p:sp>
        <p:nvSpPr>
          <p:cNvPr id="8" name="CuadroTexto 7">
            <a:extLst>
              <a:ext uri="{FF2B5EF4-FFF2-40B4-BE49-F238E27FC236}">
                <a16:creationId xmlns:a16="http://schemas.microsoft.com/office/drawing/2014/main" id="{68BAA8BF-88BE-3E45-970E-50C7CB857AD4}"/>
              </a:ext>
            </a:extLst>
          </p:cNvPr>
          <p:cNvSpPr txBox="1"/>
          <p:nvPr/>
        </p:nvSpPr>
        <p:spPr>
          <a:xfrm>
            <a:off x="5490200" y="2868673"/>
            <a:ext cx="4695199" cy="707886"/>
          </a:xfrm>
          <a:prstGeom prst="rect">
            <a:avLst/>
          </a:prstGeom>
          <a:noFill/>
        </p:spPr>
        <p:txBody>
          <a:bodyPr wrap="square" rtlCol="0">
            <a:spAutoFit/>
          </a:bodyPr>
          <a:lstStyle/>
          <a:p>
            <a:r>
              <a:rPr lang="es-AR" sz="2000" b="1" dirty="0">
                <a:latin typeface="Corbel" panose="020B0503020204020204" pitchFamily="34" charset="0"/>
              </a:rPr>
              <a:t>Escuchar la vida </a:t>
            </a:r>
            <a:r>
              <a:rPr lang="es-AR" sz="2000" dirty="0">
                <a:latin typeface="Corbel" panose="020B0503020204020204" pitchFamily="34" charset="0"/>
              </a:rPr>
              <a:t>es ponernos en contacto con el misterio de Dios.</a:t>
            </a:r>
          </a:p>
        </p:txBody>
      </p:sp>
      <p:sp>
        <p:nvSpPr>
          <p:cNvPr id="15" name="Rectángulo 14">
            <a:extLst>
              <a:ext uri="{FF2B5EF4-FFF2-40B4-BE49-F238E27FC236}">
                <a16:creationId xmlns:a16="http://schemas.microsoft.com/office/drawing/2014/main" id="{E59F5D26-6396-E942-8935-0542138017D2}"/>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C6ED25C6-CE8C-B045-8356-505879F53543}"/>
              </a:ext>
            </a:extLst>
          </p:cNvPr>
          <p:cNvSpPr txBox="1"/>
          <p:nvPr/>
        </p:nvSpPr>
        <p:spPr>
          <a:xfrm>
            <a:off x="5490200" y="1856810"/>
            <a:ext cx="5181806" cy="707886"/>
          </a:xfrm>
          <a:prstGeom prst="rect">
            <a:avLst/>
          </a:prstGeom>
          <a:noFill/>
        </p:spPr>
        <p:txBody>
          <a:bodyPr wrap="square" rtlCol="0">
            <a:spAutoFit/>
          </a:bodyPr>
          <a:lstStyle/>
          <a:p>
            <a:r>
              <a:rPr lang="es-AR" sz="2000" b="1" dirty="0">
                <a:latin typeface="Corbel" panose="020B0503020204020204" pitchFamily="34" charset="0"/>
              </a:rPr>
              <a:t>Escuchar la vida </a:t>
            </a:r>
            <a:r>
              <a:rPr lang="es-AR" sz="2000" dirty="0">
                <a:latin typeface="Corbel" panose="020B0503020204020204" pitchFamily="34" charset="0"/>
              </a:rPr>
              <a:t>es estar presentes en todos los ámbitos donde transcurre mi vida.</a:t>
            </a:r>
          </a:p>
        </p:txBody>
      </p:sp>
      <p:pic>
        <p:nvPicPr>
          <p:cNvPr id="17" name="Imagen 16" descr="Gráfico, Gráfico de proyección solar&#10;&#10;Descripción generada automáticamente">
            <a:extLst>
              <a:ext uri="{FF2B5EF4-FFF2-40B4-BE49-F238E27FC236}">
                <a16:creationId xmlns:a16="http://schemas.microsoft.com/office/drawing/2014/main" id="{57E23DE1-D10B-8945-A163-0F8D2C7A1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1689688"/>
            <a:ext cx="4538330" cy="4538330"/>
          </a:xfrm>
          <a:prstGeom prst="rect">
            <a:avLst/>
          </a:prstGeom>
        </p:spPr>
      </p:pic>
    </p:spTree>
    <p:extLst>
      <p:ext uri="{BB962C8B-B14F-4D97-AF65-F5344CB8AC3E}">
        <p14:creationId xmlns:p14="http://schemas.microsoft.com/office/powerpoint/2010/main" val="10253702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221666" y="555951"/>
            <a:ext cx="1880986" cy="646331"/>
          </a:xfrm>
          <a:prstGeom prst="rect">
            <a:avLst/>
          </a:prstGeom>
          <a:solidFill>
            <a:srgbClr val="FFFFFF">
              <a:alpha val="50196"/>
            </a:srgbClr>
          </a:solidFill>
        </p:spPr>
        <p:txBody>
          <a:bodyPr wrap="square" rtlCol="0">
            <a:spAutoFit/>
          </a:bodyPr>
          <a:lstStyle/>
          <a:p>
            <a:r>
              <a:rPr lang="es-AR" b="1" i="1" dirty="0">
                <a:solidFill>
                  <a:schemeClr val="bg1">
                    <a:lumMod val="75000"/>
                  </a:schemeClr>
                </a:solidFill>
                <a:latin typeface="Corbel" panose="020B0503020204020204" pitchFamily="34" charset="0"/>
              </a:rPr>
              <a:t>Sínodo:</a:t>
            </a:r>
          </a:p>
          <a:p>
            <a:r>
              <a:rPr lang="es-AR" b="1" i="1" dirty="0">
                <a:solidFill>
                  <a:schemeClr val="bg1">
                    <a:lumMod val="75000"/>
                  </a:schemeClr>
                </a:solidFill>
                <a:latin typeface="Corbel" panose="020B0503020204020204" pitchFamily="34" charset="0"/>
              </a:rPr>
              <a:t>Escuchar la vida</a:t>
            </a:r>
          </a:p>
        </p:txBody>
      </p:sp>
      <p:sp>
        <p:nvSpPr>
          <p:cNvPr id="9" name="CuadroTexto 8">
            <a:extLst>
              <a:ext uri="{FF2B5EF4-FFF2-40B4-BE49-F238E27FC236}">
                <a16:creationId xmlns:a16="http://schemas.microsoft.com/office/drawing/2014/main" id="{124F36E7-585B-A34E-B400-5FC3B2E6BC63}"/>
              </a:ext>
            </a:extLst>
          </p:cNvPr>
          <p:cNvSpPr txBox="1"/>
          <p:nvPr/>
        </p:nvSpPr>
        <p:spPr>
          <a:xfrm>
            <a:off x="1817581" y="1543317"/>
            <a:ext cx="8556837" cy="461665"/>
          </a:xfrm>
          <a:prstGeom prst="rect">
            <a:avLst/>
          </a:prstGeom>
          <a:noFill/>
        </p:spPr>
        <p:txBody>
          <a:bodyPr wrap="square" rtlCol="0">
            <a:spAutoFit/>
          </a:bodyPr>
          <a:lstStyle>
            <a:defPPr>
              <a:defRPr lang="es-AR"/>
            </a:defPPr>
            <a:lvl1pPr>
              <a:defRPr sz="2400">
                <a:latin typeface="Corbel" panose="020B0503020204020204" pitchFamily="34" charset="0"/>
              </a:defRPr>
            </a:lvl1pPr>
          </a:lstStyle>
          <a:p>
            <a:r>
              <a:rPr lang="es-AR" dirty="0"/>
              <a:t>Para aprender a escuchar la vida, tenemos que ejercitarnos en: </a:t>
            </a:r>
          </a:p>
        </p:txBody>
      </p:sp>
      <p:sp>
        <p:nvSpPr>
          <p:cNvPr id="3" name="CuadroTexto 2">
            <a:extLst>
              <a:ext uri="{FF2B5EF4-FFF2-40B4-BE49-F238E27FC236}">
                <a16:creationId xmlns:a16="http://schemas.microsoft.com/office/drawing/2014/main" id="{76B89B0A-F00C-E34D-9A5E-861FAFBCA877}"/>
              </a:ext>
            </a:extLst>
          </p:cNvPr>
          <p:cNvSpPr txBox="1"/>
          <p:nvPr/>
        </p:nvSpPr>
        <p:spPr>
          <a:xfrm>
            <a:off x="709814" y="3291195"/>
            <a:ext cx="2552700" cy="1200329"/>
          </a:xfrm>
          <a:prstGeom prst="rect">
            <a:avLst/>
          </a:prstGeom>
          <a:noFill/>
        </p:spPr>
        <p:txBody>
          <a:bodyPr wrap="square" rtlCol="0">
            <a:spAutoFit/>
          </a:bodyPr>
          <a:lstStyle>
            <a:defPPr>
              <a:defRPr lang="es-AR"/>
            </a:defPPr>
            <a:lvl1pPr>
              <a:defRPr sz="2400">
                <a:latin typeface="Corbel" panose="020B0503020204020204" pitchFamily="34" charset="0"/>
              </a:defRPr>
            </a:lvl1pPr>
          </a:lstStyle>
          <a:p>
            <a:pPr algn="ctr"/>
            <a:r>
              <a:rPr lang="es-AR" b="1" dirty="0"/>
              <a:t>Escuchar lo pequeño, sencillo y cotidiano. </a:t>
            </a:r>
          </a:p>
        </p:txBody>
      </p:sp>
      <p:sp>
        <p:nvSpPr>
          <p:cNvPr id="7" name="CuadroTexto 6">
            <a:extLst>
              <a:ext uri="{FF2B5EF4-FFF2-40B4-BE49-F238E27FC236}">
                <a16:creationId xmlns:a16="http://schemas.microsoft.com/office/drawing/2014/main" id="{301E5DC6-9188-5844-A98E-1F91D6D817FC}"/>
              </a:ext>
            </a:extLst>
          </p:cNvPr>
          <p:cNvSpPr txBox="1"/>
          <p:nvPr/>
        </p:nvSpPr>
        <p:spPr>
          <a:xfrm>
            <a:off x="3880343" y="3291195"/>
            <a:ext cx="1612900" cy="830997"/>
          </a:xfrm>
          <a:prstGeom prst="rect">
            <a:avLst/>
          </a:prstGeom>
          <a:noFill/>
        </p:spPr>
        <p:txBody>
          <a:bodyPr wrap="square" rtlCol="0">
            <a:spAutoFit/>
          </a:bodyPr>
          <a:lstStyle>
            <a:defPPr>
              <a:defRPr lang="es-AR"/>
            </a:defPPr>
            <a:lvl1pPr algn="ctr">
              <a:defRPr sz="2400">
                <a:latin typeface="Corbel" panose="020B0503020204020204" pitchFamily="34" charset="0"/>
              </a:defRPr>
            </a:lvl1pPr>
          </a:lstStyle>
          <a:p>
            <a:r>
              <a:rPr lang="es-AR" b="1" dirty="0"/>
              <a:t>Aprender a percibir. </a:t>
            </a:r>
          </a:p>
        </p:txBody>
      </p:sp>
      <p:sp>
        <p:nvSpPr>
          <p:cNvPr id="11" name="CuadroTexto 10">
            <a:extLst>
              <a:ext uri="{FF2B5EF4-FFF2-40B4-BE49-F238E27FC236}">
                <a16:creationId xmlns:a16="http://schemas.microsoft.com/office/drawing/2014/main" id="{B8C7754C-C976-7945-B4A8-4CB6E30D16F1}"/>
              </a:ext>
            </a:extLst>
          </p:cNvPr>
          <p:cNvSpPr txBox="1"/>
          <p:nvPr/>
        </p:nvSpPr>
        <p:spPr>
          <a:xfrm>
            <a:off x="6286499" y="3452166"/>
            <a:ext cx="2552700" cy="1200329"/>
          </a:xfrm>
          <a:prstGeom prst="rect">
            <a:avLst/>
          </a:prstGeom>
          <a:noFill/>
        </p:spPr>
        <p:txBody>
          <a:bodyPr wrap="square" rtlCol="0">
            <a:spAutoFit/>
          </a:bodyPr>
          <a:lstStyle>
            <a:defPPr>
              <a:defRPr lang="es-AR"/>
            </a:defPPr>
            <a:lvl1pPr algn="ctr">
              <a:defRPr sz="2400">
                <a:latin typeface="Corbel" panose="020B0503020204020204" pitchFamily="34" charset="0"/>
              </a:defRPr>
            </a:lvl1pPr>
          </a:lstStyle>
          <a:p>
            <a:r>
              <a:rPr lang="es-AR" b="1" dirty="0"/>
              <a:t>Estar presentes en el aquí y ahora. </a:t>
            </a:r>
          </a:p>
        </p:txBody>
      </p:sp>
      <p:sp>
        <p:nvSpPr>
          <p:cNvPr id="12" name="CuadroTexto 11">
            <a:extLst>
              <a:ext uri="{FF2B5EF4-FFF2-40B4-BE49-F238E27FC236}">
                <a16:creationId xmlns:a16="http://schemas.microsoft.com/office/drawing/2014/main" id="{AE101429-B00E-7E4E-BD9C-A3712688E9C6}"/>
              </a:ext>
            </a:extLst>
          </p:cNvPr>
          <p:cNvSpPr txBox="1"/>
          <p:nvPr/>
        </p:nvSpPr>
        <p:spPr>
          <a:xfrm>
            <a:off x="9457028" y="3452165"/>
            <a:ext cx="1612900" cy="830997"/>
          </a:xfrm>
          <a:prstGeom prst="rect">
            <a:avLst/>
          </a:prstGeom>
          <a:noFill/>
        </p:spPr>
        <p:txBody>
          <a:bodyPr wrap="square" rtlCol="0">
            <a:spAutoFit/>
          </a:bodyPr>
          <a:lstStyle>
            <a:defPPr>
              <a:defRPr lang="es-AR"/>
            </a:defPPr>
            <a:lvl1pPr algn="ctr">
              <a:defRPr sz="2400">
                <a:latin typeface="Corbel" panose="020B0503020204020204" pitchFamily="34" charset="0"/>
              </a:defRPr>
            </a:lvl1pPr>
          </a:lstStyle>
          <a:p>
            <a:r>
              <a:rPr lang="es-AR" b="1" dirty="0"/>
              <a:t>Abrirnos a lo que ES.</a:t>
            </a:r>
          </a:p>
        </p:txBody>
      </p:sp>
      <p:pic>
        <p:nvPicPr>
          <p:cNvPr id="15" name="Gráfico 14" descr="Hogar con relleno sólido">
            <a:extLst>
              <a:ext uri="{FF2B5EF4-FFF2-40B4-BE49-F238E27FC236}">
                <a16:creationId xmlns:a16="http://schemas.microsoft.com/office/drawing/2014/main" id="{E1F255F7-6019-384C-90CF-ED9EE1C15D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50881" y="2404426"/>
            <a:ext cx="914400" cy="914400"/>
          </a:xfrm>
          <a:prstGeom prst="rect">
            <a:avLst/>
          </a:prstGeom>
        </p:spPr>
      </p:pic>
      <p:pic>
        <p:nvPicPr>
          <p:cNvPr id="17" name="Gráfico 16" descr="Cometa con relleno sólido">
            <a:extLst>
              <a:ext uri="{FF2B5EF4-FFF2-40B4-BE49-F238E27FC236}">
                <a16:creationId xmlns:a16="http://schemas.microsoft.com/office/drawing/2014/main" id="{F5F117D7-9556-3F4B-9392-BE96FFC658A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266505" y="2376795"/>
            <a:ext cx="914400" cy="914400"/>
          </a:xfrm>
          <a:prstGeom prst="rect">
            <a:avLst/>
          </a:prstGeom>
        </p:spPr>
      </p:pic>
      <p:pic>
        <p:nvPicPr>
          <p:cNvPr id="19" name="Gráfico 18" descr="Reloj con relleno sólido">
            <a:extLst>
              <a:ext uri="{FF2B5EF4-FFF2-40B4-BE49-F238E27FC236}">
                <a16:creationId xmlns:a16="http://schemas.microsoft.com/office/drawing/2014/main" id="{B7C23526-F240-0147-827D-21C5A1A9A2F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17935" y="2442526"/>
            <a:ext cx="914400" cy="914400"/>
          </a:xfrm>
          <a:prstGeom prst="rect">
            <a:avLst/>
          </a:prstGeom>
        </p:spPr>
      </p:pic>
      <p:pic>
        <p:nvPicPr>
          <p:cNvPr id="21" name="Gráfico 20" descr="Planta con relleno sólido">
            <a:extLst>
              <a:ext uri="{FF2B5EF4-FFF2-40B4-BE49-F238E27FC236}">
                <a16:creationId xmlns:a16="http://schemas.microsoft.com/office/drawing/2014/main" id="{EB05800A-8555-DC4D-B02F-363AE41607D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61829" y="2537765"/>
            <a:ext cx="914400" cy="914400"/>
          </a:xfrm>
          <a:prstGeom prst="rect">
            <a:avLst/>
          </a:prstGeom>
        </p:spPr>
      </p:pic>
      <p:sp>
        <p:nvSpPr>
          <p:cNvPr id="22" name="CuadroTexto 21">
            <a:extLst>
              <a:ext uri="{FF2B5EF4-FFF2-40B4-BE49-F238E27FC236}">
                <a16:creationId xmlns:a16="http://schemas.microsoft.com/office/drawing/2014/main" id="{1AB551DC-CEFD-8846-A26C-6EE92AA61E37}"/>
              </a:ext>
            </a:extLst>
          </p:cNvPr>
          <p:cNvSpPr txBox="1"/>
          <p:nvPr/>
        </p:nvSpPr>
        <p:spPr>
          <a:xfrm>
            <a:off x="595514" y="4608186"/>
            <a:ext cx="2695327" cy="1169551"/>
          </a:xfrm>
          <a:prstGeom prst="rect">
            <a:avLst/>
          </a:prstGeom>
          <a:noFill/>
        </p:spPr>
        <p:txBody>
          <a:bodyPr wrap="square" rtlCol="0">
            <a:spAutoFit/>
          </a:bodyPr>
          <a:lstStyle>
            <a:defPPr>
              <a:defRPr lang="es-AR"/>
            </a:defPPr>
            <a:lvl1pPr>
              <a:defRPr sz="1400">
                <a:latin typeface="Corbel" panose="020B0503020204020204" pitchFamily="34" charset="0"/>
              </a:defRPr>
            </a:lvl1pPr>
          </a:lstStyle>
          <a:p>
            <a:r>
              <a:rPr lang="es-AR" dirty="0"/>
              <a:t>Estemos atentos al mensaje de lo pequeño, sencillo y cotidiano de cada día, y dispongámonos a vivirlo con una actitud agradecida. </a:t>
            </a:r>
          </a:p>
        </p:txBody>
      </p:sp>
      <p:sp>
        <p:nvSpPr>
          <p:cNvPr id="23" name="CuadroTexto 22">
            <a:extLst>
              <a:ext uri="{FF2B5EF4-FFF2-40B4-BE49-F238E27FC236}">
                <a16:creationId xmlns:a16="http://schemas.microsoft.com/office/drawing/2014/main" id="{D2A15949-7B99-654A-ACD9-28F274348A39}"/>
              </a:ext>
            </a:extLst>
          </p:cNvPr>
          <p:cNvSpPr txBox="1"/>
          <p:nvPr/>
        </p:nvSpPr>
        <p:spPr>
          <a:xfrm>
            <a:off x="3760463" y="4559538"/>
            <a:ext cx="2304557" cy="954107"/>
          </a:xfrm>
          <a:prstGeom prst="rect">
            <a:avLst/>
          </a:prstGeom>
          <a:noFill/>
        </p:spPr>
        <p:txBody>
          <a:bodyPr wrap="square" rtlCol="0">
            <a:spAutoFit/>
          </a:bodyPr>
          <a:lstStyle>
            <a:defPPr>
              <a:defRPr lang="es-AR"/>
            </a:defPPr>
            <a:lvl1pPr>
              <a:defRPr sz="1400">
                <a:latin typeface="Corbel" panose="020B0503020204020204" pitchFamily="34" charset="0"/>
              </a:defRPr>
            </a:lvl1pPr>
          </a:lstStyle>
          <a:p>
            <a:r>
              <a:rPr lang="es-AR" dirty="0"/>
              <a:t>La percepción nos ayuda a escuchar la vida con una actitud atenta y amorosa.</a:t>
            </a:r>
          </a:p>
          <a:p>
            <a:endParaRPr lang="es-AR" dirty="0"/>
          </a:p>
        </p:txBody>
      </p:sp>
      <p:sp>
        <p:nvSpPr>
          <p:cNvPr id="24" name="CuadroTexto 23">
            <a:extLst>
              <a:ext uri="{FF2B5EF4-FFF2-40B4-BE49-F238E27FC236}">
                <a16:creationId xmlns:a16="http://schemas.microsoft.com/office/drawing/2014/main" id="{908FAE8A-82D3-EA4C-9951-77651E77CD66}"/>
              </a:ext>
            </a:extLst>
          </p:cNvPr>
          <p:cNvSpPr txBox="1"/>
          <p:nvPr/>
        </p:nvSpPr>
        <p:spPr>
          <a:xfrm>
            <a:off x="6529477" y="4780526"/>
            <a:ext cx="2304557" cy="954107"/>
          </a:xfrm>
          <a:prstGeom prst="rect">
            <a:avLst/>
          </a:prstGeom>
          <a:noFill/>
        </p:spPr>
        <p:txBody>
          <a:bodyPr wrap="square" rtlCol="0">
            <a:spAutoFit/>
          </a:bodyPr>
          <a:lstStyle>
            <a:defPPr>
              <a:defRPr lang="es-AR"/>
            </a:defPPr>
            <a:lvl1pPr>
              <a:defRPr sz="1400">
                <a:latin typeface="Corbel" panose="020B0503020204020204" pitchFamily="34" charset="0"/>
              </a:defRPr>
            </a:lvl1pPr>
          </a:lstStyle>
          <a:p>
            <a:r>
              <a:rPr lang="es-AR" dirty="0"/>
              <a:t>Estar presentes nos permite poder compartir la vida con los demás y gozar de cada encuentro.</a:t>
            </a:r>
          </a:p>
        </p:txBody>
      </p:sp>
      <p:sp>
        <p:nvSpPr>
          <p:cNvPr id="25" name="CuadroTexto 24">
            <a:extLst>
              <a:ext uri="{FF2B5EF4-FFF2-40B4-BE49-F238E27FC236}">
                <a16:creationId xmlns:a16="http://schemas.microsoft.com/office/drawing/2014/main" id="{6E423B42-C004-7941-ADB2-E08CE89DAC3C}"/>
              </a:ext>
            </a:extLst>
          </p:cNvPr>
          <p:cNvSpPr txBox="1"/>
          <p:nvPr/>
        </p:nvSpPr>
        <p:spPr>
          <a:xfrm>
            <a:off x="9389057" y="4608186"/>
            <a:ext cx="2020686" cy="1384995"/>
          </a:xfrm>
          <a:prstGeom prst="rect">
            <a:avLst/>
          </a:prstGeom>
          <a:noFill/>
        </p:spPr>
        <p:txBody>
          <a:bodyPr wrap="square" rtlCol="0">
            <a:spAutoFit/>
          </a:bodyPr>
          <a:lstStyle>
            <a:defPPr>
              <a:defRPr lang="es-AR"/>
            </a:defPPr>
            <a:lvl1pPr>
              <a:defRPr sz="1400">
                <a:latin typeface="Corbel" panose="020B0503020204020204" pitchFamily="34" charset="0"/>
              </a:defRPr>
            </a:lvl1pPr>
          </a:lstStyle>
          <a:p>
            <a:r>
              <a:rPr lang="es-AR" dirty="0"/>
              <a:t>La vida es lo que ES, y ésta es la premisa básica que tenemos que aceptar para poder hacer nuestro aporte y construir nuestro futuro. </a:t>
            </a:r>
          </a:p>
        </p:txBody>
      </p:sp>
      <p:sp>
        <p:nvSpPr>
          <p:cNvPr id="26" name="Rectángulo 25">
            <a:extLst>
              <a:ext uri="{FF2B5EF4-FFF2-40B4-BE49-F238E27FC236}">
                <a16:creationId xmlns:a16="http://schemas.microsoft.com/office/drawing/2014/main" id="{895C28D1-21A9-CA42-8765-F0F50F891039}"/>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00692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DA6DA303-8D02-3A4A-A95C-394751FFB85B}"/>
              </a:ext>
            </a:extLst>
          </p:cNvPr>
          <p:cNvSpPr/>
          <p:nvPr/>
        </p:nvSpPr>
        <p:spPr>
          <a:xfrm>
            <a:off x="2889202" y="3338111"/>
            <a:ext cx="5832674" cy="735266"/>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221666" y="596133"/>
            <a:ext cx="10231395" cy="584775"/>
          </a:xfrm>
          <a:prstGeom prst="rect">
            <a:avLst/>
          </a:prstGeom>
          <a:solidFill>
            <a:srgbClr val="FFFFFF">
              <a:alpha val="50196"/>
            </a:srgbClr>
          </a:solidFill>
        </p:spPr>
        <p:txBody>
          <a:bodyPr wrap="square" rtlCol="0">
            <a:spAutoFit/>
          </a:bodyPr>
          <a:lstStyle/>
          <a:p>
            <a:r>
              <a:rPr lang="es-AR" sz="3200" b="1" i="1" dirty="0">
                <a:latin typeface="Corbel" panose="020B0503020204020204" pitchFamily="34" charset="0"/>
              </a:rPr>
              <a:t>Sínodo: Escuchar a Dios</a:t>
            </a:r>
          </a:p>
        </p:txBody>
      </p:sp>
      <p:sp>
        <p:nvSpPr>
          <p:cNvPr id="11" name="CuadroTexto 10">
            <a:extLst>
              <a:ext uri="{FF2B5EF4-FFF2-40B4-BE49-F238E27FC236}">
                <a16:creationId xmlns:a16="http://schemas.microsoft.com/office/drawing/2014/main" id="{080CBC4E-3622-C041-8439-1DD7C149FD4C}"/>
              </a:ext>
            </a:extLst>
          </p:cNvPr>
          <p:cNvSpPr txBox="1"/>
          <p:nvPr/>
        </p:nvSpPr>
        <p:spPr>
          <a:xfrm>
            <a:off x="2677370" y="1560389"/>
            <a:ext cx="6458638" cy="1569660"/>
          </a:xfrm>
          <a:prstGeom prst="rect">
            <a:avLst/>
          </a:prstGeom>
          <a:noFill/>
        </p:spPr>
        <p:txBody>
          <a:bodyPr wrap="square" rtlCol="0">
            <a:spAutoFit/>
          </a:bodyPr>
          <a:lstStyle>
            <a:defPPr>
              <a:defRPr lang="es-AR"/>
            </a:defPPr>
          </a:lstStyle>
          <a:p>
            <a:pPr algn="ctr"/>
            <a:r>
              <a:rPr lang="es-AR" sz="2400" dirty="0">
                <a:latin typeface="Corbel" panose="020B0503020204020204" pitchFamily="34" charset="0"/>
              </a:rPr>
              <a:t>Escuchar a Dios es también escuchar los acontecimientos así como pasan; escuchar la naturaleza, los signos de los tiempos, la historia.</a:t>
            </a:r>
          </a:p>
          <a:p>
            <a:pPr algn="ctr"/>
            <a:r>
              <a:rPr lang="es-AR" sz="2400" b="1" dirty="0">
                <a:latin typeface="Corbel" panose="020B0503020204020204" pitchFamily="34" charset="0"/>
              </a:rPr>
              <a:t>En todo podemos escuchar a Dios.</a:t>
            </a:r>
          </a:p>
        </p:txBody>
      </p:sp>
      <p:sp>
        <p:nvSpPr>
          <p:cNvPr id="6" name="CuadroTexto 5">
            <a:extLst>
              <a:ext uri="{FF2B5EF4-FFF2-40B4-BE49-F238E27FC236}">
                <a16:creationId xmlns:a16="http://schemas.microsoft.com/office/drawing/2014/main" id="{AA39B6E1-A720-984F-B13A-1A3CEE0C60CA}"/>
              </a:ext>
            </a:extLst>
          </p:cNvPr>
          <p:cNvSpPr txBox="1"/>
          <p:nvPr/>
        </p:nvSpPr>
        <p:spPr>
          <a:xfrm>
            <a:off x="3162985" y="5256586"/>
            <a:ext cx="5356169" cy="707886"/>
          </a:xfrm>
          <a:prstGeom prst="rect">
            <a:avLst/>
          </a:prstGeom>
          <a:noFill/>
        </p:spPr>
        <p:txBody>
          <a:bodyPr wrap="square" rtlCol="0">
            <a:spAutoFit/>
          </a:bodyPr>
          <a:lstStyle/>
          <a:p>
            <a:pPr algn="ctr"/>
            <a:r>
              <a:rPr lang="es-AR" sz="2000" dirty="0">
                <a:latin typeface="Corbel" panose="020B0503020204020204" pitchFamily="34" charset="0"/>
              </a:rPr>
              <a:t>En lo que nos pasa, así como nos pasa, Dios pasa. Este paso de Dios es la Pascua de Jesucristo.</a:t>
            </a:r>
          </a:p>
        </p:txBody>
      </p:sp>
      <p:sp>
        <p:nvSpPr>
          <p:cNvPr id="14" name="CuadroTexto 13">
            <a:extLst>
              <a:ext uri="{FF2B5EF4-FFF2-40B4-BE49-F238E27FC236}">
                <a16:creationId xmlns:a16="http://schemas.microsoft.com/office/drawing/2014/main" id="{B73FA0D8-9918-AE45-A71D-B5F63BF08343}"/>
              </a:ext>
            </a:extLst>
          </p:cNvPr>
          <p:cNvSpPr txBox="1"/>
          <p:nvPr/>
        </p:nvSpPr>
        <p:spPr>
          <a:xfrm>
            <a:off x="3205986" y="3487650"/>
            <a:ext cx="5356169" cy="461665"/>
          </a:xfrm>
          <a:prstGeom prst="rect">
            <a:avLst/>
          </a:prstGeom>
          <a:noFill/>
        </p:spPr>
        <p:txBody>
          <a:bodyPr wrap="square" rtlCol="0">
            <a:spAutoFit/>
          </a:bodyPr>
          <a:lstStyle/>
          <a:p>
            <a:r>
              <a:rPr lang="es-AR" sz="2400" dirty="0">
                <a:solidFill>
                  <a:schemeClr val="bg1"/>
                </a:solidFill>
                <a:latin typeface="Corbel" panose="020B0503020204020204" pitchFamily="34" charset="0"/>
              </a:rPr>
              <a:t>Dios nos habla en </a:t>
            </a:r>
            <a:r>
              <a:rPr lang="es-AR" sz="2400" b="1" dirty="0">
                <a:solidFill>
                  <a:schemeClr val="bg1"/>
                </a:solidFill>
                <a:latin typeface="Corbel" panose="020B0503020204020204" pitchFamily="34" charset="0"/>
              </a:rPr>
              <a:t>todo lo que nos pasa</a:t>
            </a:r>
            <a:r>
              <a:rPr lang="es-AR" sz="2400" dirty="0">
                <a:solidFill>
                  <a:schemeClr val="bg1"/>
                </a:solidFill>
                <a:latin typeface="Corbel" panose="020B0503020204020204" pitchFamily="34" charset="0"/>
              </a:rPr>
              <a:t>.</a:t>
            </a:r>
          </a:p>
        </p:txBody>
      </p:sp>
      <p:pic>
        <p:nvPicPr>
          <p:cNvPr id="17" name="Gráfico 16" descr="Cara confundida con relleno sólido con relleno sólido">
            <a:extLst>
              <a:ext uri="{FF2B5EF4-FFF2-40B4-BE49-F238E27FC236}">
                <a16:creationId xmlns:a16="http://schemas.microsoft.com/office/drawing/2014/main" id="{E035AEC8-F883-8544-B58E-284F6DAF8F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78541" y="4314209"/>
            <a:ext cx="584776" cy="584776"/>
          </a:xfrm>
          <a:prstGeom prst="rect">
            <a:avLst/>
          </a:prstGeom>
        </p:spPr>
      </p:pic>
      <p:pic>
        <p:nvPicPr>
          <p:cNvPr id="19" name="Gráfico 18" descr="Cara confundida con relleno sólido con relleno sólido">
            <a:extLst>
              <a:ext uri="{FF2B5EF4-FFF2-40B4-BE49-F238E27FC236}">
                <a16:creationId xmlns:a16="http://schemas.microsoft.com/office/drawing/2014/main" id="{322621A5-2D6C-5146-A075-8043844CB5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2985" y="4314209"/>
            <a:ext cx="584776" cy="584776"/>
          </a:xfrm>
          <a:prstGeom prst="rect">
            <a:avLst/>
          </a:prstGeom>
        </p:spPr>
      </p:pic>
      <p:pic>
        <p:nvPicPr>
          <p:cNvPr id="21" name="Gráfico 20" descr="Cara llorando con relleno sólido con relleno sólido">
            <a:extLst>
              <a:ext uri="{FF2B5EF4-FFF2-40B4-BE49-F238E27FC236}">
                <a16:creationId xmlns:a16="http://schemas.microsoft.com/office/drawing/2014/main" id="{9BE4FC47-F875-5241-929A-38BCE062F8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34837" y="4314209"/>
            <a:ext cx="584776" cy="584776"/>
          </a:xfrm>
          <a:prstGeom prst="rect">
            <a:avLst/>
          </a:prstGeom>
        </p:spPr>
      </p:pic>
      <p:pic>
        <p:nvPicPr>
          <p:cNvPr id="23" name="Gráfico 22" descr="Cara sonriente con relleno sólido con relleno sólido">
            <a:extLst>
              <a:ext uri="{FF2B5EF4-FFF2-40B4-BE49-F238E27FC236}">
                <a16:creationId xmlns:a16="http://schemas.microsoft.com/office/drawing/2014/main" id="{F7D88668-8FAF-B74C-839D-F182420C6E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48911" y="4314209"/>
            <a:ext cx="584776" cy="584776"/>
          </a:xfrm>
          <a:prstGeom prst="rect">
            <a:avLst/>
          </a:prstGeom>
        </p:spPr>
      </p:pic>
      <p:pic>
        <p:nvPicPr>
          <p:cNvPr id="25" name="Gráfico 24" descr="Cara enamorada con relleno sólido con relleno sólido">
            <a:extLst>
              <a:ext uri="{FF2B5EF4-FFF2-40B4-BE49-F238E27FC236}">
                <a16:creationId xmlns:a16="http://schemas.microsoft.com/office/drawing/2014/main" id="{6F8F81C0-C581-8B41-BAF5-575C9B1A184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20763" y="4314209"/>
            <a:ext cx="584776" cy="584776"/>
          </a:xfrm>
          <a:prstGeom prst="rect">
            <a:avLst/>
          </a:prstGeom>
        </p:spPr>
      </p:pic>
      <p:pic>
        <p:nvPicPr>
          <p:cNvPr id="27" name="Gráfico 26" descr="Cara triste con relleno sólido con relleno sólido">
            <a:extLst>
              <a:ext uri="{FF2B5EF4-FFF2-40B4-BE49-F238E27FC236}">
                <a16:creationId xmlns:a16="http://schemas.microsoft.com/office/drawing/2014/main" id="{B8E69266-C4F1-F147-8EB0-86BA6078E5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06689" y="4314209"/>
            <a:ext cx="584776" cy="584776"/>
          </a:xfrm>
          <a:prstGeom prst="rect">
            <a:avLst/>
          </a:prstGeom>
        </p:spPr>
      </p:pic>
      <p:pic>
        <p:nvPicPr>
          <p:cNvPr id="29" name="Gráfico 28" descr="Cara con ojos de estrella con relleno sólido con relleno sólido">
            <a:extLst>
              <a:ext uri="{FF2B5EF4-FFF2-40B4-BE49-F238E27FC236}">
                <a16:creationId xmlns:a16="http://schemas.microsoft.com/office/drawing/2014/main" id="{33DF4680-770D-744D-B81C-B7CA1C9C27B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592615" y="4314209"/>
            <a:ext cx="584776" cy="584776"/>
          </a:xfrm>
          <a:prstGeom prst="rect">
            <a:avLst/>
          </a:prstGeom>
        </p:spPr>
      </p:pic>
      <p:pic>
        <p:nvPicPr>
          <p:cNvPr id="31" name="Gráfico 30" descr="Cara asustada con relleno sólido con relleno sólido">
            <a:extLst>
              <a:ext uri="{FF2B5EF4-FFF2-40B4-BE49-F238E27FC236}">
                <a16:creationId xmlns:a16="http://schemas.microsoft.com/office/drawing/2014/main" id="{FD273E5E-ADC1-544E-8CC4-4D6711B6980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964470" y="4314209"/>
            <a:ext cx="584776" cy="584776"/>
          </a:xfrm>
          <a:prstGeom prst="rect">
            <a:avLst/>
          </a:prstGeom>
        </p:spPr>
      </p:pic>
      <p:sp>
        <p:nvSpPr>
          <p:cNvPr id="32" name="Rectángulo 31">
            <a:extLst>
              <a:ext uri="{FF2B5EF4-FFF2-40B4-BE49-F238E27FC236}">
                <a16:creationId xmlns:a16="http://schemas.microsoft.com/office/drawing/2014/main" id="{CF21EEDF-4D0A-2949-9D81-18843A0980D2}"/>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69006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254491" y="555951"/>
            <a:ext cx="1880986" cy="646331"/>
          </a:xfrm>
          <a:prstGeom prst="rect">
            <a:avLst/>
          </a:prstGeom>
          <a:solidFill>
            <a:srgbClr val="FFFFFF">
              <a:alpha val="50196"/>
            </a:srgbClr>
          </a:solidFill>
        </p:spPr>
        <p:txBody>
          <a:bodyPr wrap="square" rtlCol="0">
            <a:spAutoFit/>
          </a:bodyPr>
          <a:lstStyle/>
          <a:p>
            <a:r>
              <a:rPr lang="es-AR" b="1" i="1" dirty="0">
                <a:solidFill>
                  <a:schemeClr val="bg1">
                    <a:lumMod val="75000"/>
                  </a:schemeClr>
                </a:solidFill>
                <a:latin typeface="Corbel" panose="020B0503020204020204" pitchFamily="34" charset="0"/>
              </a:rPr>
              <a:t>Sínodo:</a:t>
            </a:r>
          </a:p>
          <a:p>
            <a:r>
              <a:rPr lang="es-AR" b="1" i="1" dirty="0">
                <a:solidFill>
                  <a:schemeClr val="bg1">
                    <a:lumMod val="75000"/>
                  </a:schemeClr>
                </a:solidFill>
                <a:latin typeface="Corbel" panose="020B0503020204020204" pitchFamily="34" charset="0"/>
              </a:rPr>
              <a:t>Escuchar a Dios</a:t>
            </a:r>
          </a:p>
        </p:txBody>
      </p:sp>
      <p:sp>
        <p:nvSpPr>
          <p:cNvPr id="9" name="CuadroTexto 8">
            <a:extLst>
              <a:ext uri="{FF2B5EF4-FFF2-40B4-BE49-F238E27FC236}">
                <a16:creationId xmlns:a16="http://schemas.microsoft.com/office/drawing/2014/main" id="{124F36E7-585B-A34E-B400-5FC3B2E6BC63}"/>
              </a:ext>
            </a:extLst>
          </p:cNvPr>
          <p:cNvSpPr txBox="1"/>
          <p:nvPr/>
        </p:nvSpPr>
        <p:spPr>
          <a:xfrm>
            <a:off x="1023425" y="5347941"/>
            <a:ext cx="4938355" cy="923330"/>
          </a:xfrm>
          <a:prstGeom prst="rect">
            <a:avLst/>
          </a:prstGeom>
          <a:noFill/>
        </p:spPr>
        <p:txBody>
          <a:bodyPr wrap="square" rtlCol="0">
            <a:spAutoFit/>
          </a:bodyPr>
          <a:lstStyle/>
          <a:p>
            <a:r>
              <a:rPr lang="es-AR" dirty="0">
                <a:latin typeface="Corbel" panose="020B0503020204020204" pitchFamily="34" charset="0"/>
              </a:rPr>
              <a:t>Dios nos habla en lo más íntimo de nuestro corazón, invitándonos a vivir un encuentro de amor y comunión.</a:t>
            </a:r>
          </a:p>
        </p:txBody>
      </p:sp>
      <p:sp>
        <p:nvSpPr>
          <p:cNvPr id="8" name="CuadroTexto 7">
            <a:extLst>
              <a:ext uri="{FF2B5EF4-FFF2-40B4-BE49-F238E27FC236}">
                <a16:creationId xmlns:a16="http://schemas.microsoft.com/office/drawing/2014/main" id="{5B1A9B1D-ED5D-B545-881B-D5CE1CA4BCCD}"/>
              </a:ext>
            </a:extLst>
          </p:cNvPr>
          <p:cNvSpPr txBox="1"/>
          <p:nvPr/>
        </p:nvSpPr>
        <p:spPr>
          <a:xfrm>
            <a:off x="1023425" y="3578109"/>
            <a:ext cx="4879663" cy="1477328"/>
          </a:xfrm>
          <a:prstGeom prst="rect">
            <a:avLst/>
          </a:prstGeom>
          <a:noFill/>
        </p:spPr>
        <p:txBody>
          <a:bodyPr wrap="square" rtlCol="0">
            <a:spAutoFit/>
          </a:bodyPr>
          <a:lstStyle>
            <a:defPPr>
              <a:defRPr lang="es-AR"/>
            </a:defPPr>
          </a:lstStyle>
          <a:p>
            <a:r>
              <a:rPr lang="es-AR" dirty="0">
                <a:latin typeface="Corbel" panose="020B0503020204020204" pitchFamily="34" charset="0"/>
              </a:rPr>
              <a:t>Jesucristo dijo: </a:t>
            </a:r>
            <a:r>
              <a:rPr lang="es-AR" b="1" i="1" dirty="0">
                <a:latin typeface="Corbel" panose="020B0503020204020204" pitchFamily="34" charset="0"/>
              </a:rPr>
              <a:t>“Yo soy el Camino, la Verdad y la Vida”</a:t>
            </a:r>
            <a:r>
              <a:rPr lang="es-AR" dirty="0">
                <a:latin typeface="Corbel" panose="020B0503020204020204" pitchFamily="34" charset="0"/>
              </a:rPr>
              <a:t> (Jn. 14,6). Por eso la necesidad de escucharnos a nosotros mismos, a los demás, que son servidores, para reconocer a Dios que nos está hablando.</a:t>
            </a:r>
          </a:p>
        </p:txBody>
      </p:sp>
      <p:sp>
        <p:nvSpPr>
          <p:cNvPr id="12" name="CuadroTexto 11">
            <a:extLst>
              <a:ext uri="{FF2B5EF4-FFF2-40B4-BE49-F238E27FC236}">
                <a16:creationId xmlns:a16="http://schemas.microsoft.com/office/drawing/2014/main" id="{7E13A524-3320-F44E-B09F-81E2E4973D81}"/>
              </a:ext>
            </a:extLst>
          </p:cNvPr>
          <p:cNvSpPr txBox="1"/>
          <p:nvPr/>
        </p:nvSpPr>
        <p:spPr>
          <a:xfrm>
            <a:off x="1023425" y="1739469"/>
            <a:ext cx="4938355" cy="1477328"/>
          </a:xfrm>
          <a:prstGeom prst="rect">
            <a:avLst/>
          </a:prstGeom>
          <a:noFill/>
        </p:spPr>
        <p:txBody>
          <a:bodyPr wrap="square" rtlCol="0">
            <a:spAutoFit/>
          </a:bodyPr>
          <a:lstStyle>
            <a:defPPr>
              <a:defRPr lang="es-AR"/>
            </a:defPPr>
          </a:lstStyle>
          <a:p>
            <a:r>
              <a:rPr lang="es-AR" dirty="0">
                <a:latin typeface="Corbel" panose="020B0503020204020204" pitchFamily="34" charset="0"/>
              </a:rPr>
              <a:t>Dios nos habla en lo que ES, en lo que ESTÁ, pero también en lo que NO ESTÁ podemos reconocer la voz de Dios. Por eso la necesidad de recibirlo todo y dicernirlo para poder </a:t>
            </a:r>
            <a:r>
              <a:rPr lang="es-AR" b="1" dirty="0">
                <a:latin typeface="Corbel" panose="020B0503020204020204" pitchFamily="34" charset="0"/>
              </a:rPr>
              <a:t>reconocer lo que es bueno, lo que es justo, lo que agrada a Dios</a:t>
            </a:r>
            <a:r>
              <a:rPr lang="es-AR" dirty="0">
                <a:latin typeface="Corbel" panose="020B0503020204020204" pitchFamily="34" charset="0"/>
              </a:rPr>
              <a:t>.</a:t>
            </a:r>
          </a:p>
        </p:txBody>
      </p:sp>
      <p:sp>
        <p:nvSpPr>
          <p:cNvPr id="3" name="CuadroTexto 2">
            <a:extLst>
              <a:ext uri="{FF2B5EF4-FFF2-40B4-BE49-F238E27FC236}">
                <a16:creationId xmlns:a16="http://schemas.microsoft.com/office/drawing/2014/main" id="{9C1EFD2B-C553-4F4B-833D-30445A48617C}"/>
              </a:ext>
            </a:extLst>
          </p:cNvPr>
          <p:cNvSpPr txBox="1"/>
          <p:nvPr/>
        </p:nvSpPr>
        <p:spPr>
          <a:xfrm>
            <a:off x="7177219" y="2181607"/>
            <a:ext cx="3702209" cy="1200329"/>
          </a:xfrm>
          <a:prstGeom prst="rect">
            <a:avLst/>
          </a:prstGeom>
          <a:noFill/>
        </p:spPr>
        <p:txBody>
          <a:bodyPr wrap="square" rtlCol="0">
            <a:spAutoFit/>
          </a:bodyPr>
          <a:lstStyle/>
          <a:p>
            <a:r>
              <a:rPr lang="es-AR" sz="2400" dirty="0">
                <a:latin typeface="Corbel" panose="020B0503020204020204" pitchFamily="34" charset="0"/>
              </a:rPr>
              <a:t>Tenemos que estar despiertos a la presencia de Dios todo el tiempo. </a:t>
            </a:r>
          </a:p>
        </p:txBody>
      </p:sp>
      <p:sp>
        <p:nvSpPr>
          <p:cNvPr id="7" name="CuadroTexto 6">
            <a:extLst>
              <a:ext uri="{FF2B5EF4-FFF2-40B4-BE49-F238E27FC236}">
                <a16:creationId xmlns:a16="http://schemas.microsoft.com/office/drawing/2014/main" id="{F594B42A-64AA-5C49-8A49-892216F25E5F}"/>
              </a:ext>
            </a:extLst>
          </p:cNvPr>
          <p:cNvSpPr txBox="1"/>
          <p:nvPr/>
        </p:nvSpPr>
        <p:spPr>
          <a:xfrm>
            <a:off x="7235911" y="4500529"/>
            <a:ext cx="3767428" cy="1569660"/>
          </a:xfrm>
          <a:prstGeom prst="rect">
            <a:avLst/>
          </a:prstGeom>
          <a:noFill/>
        </p:spPr>
        <p:txBody>
          <a:bodyPr wrap="square" rtlCol="0">
            <a:spAutoFit/>
          </a:bodyPr>
          <a:lstStyle/>
          <a:p>
            <a:pPr marL="342900" indent="-342900">
              <a:buFont typeface="Arial" panose="020B0604020202020204" pitchFamily="34" charset="0"/>
              <a:buChar char="•"/>
            </a:pPr>
            <a:r>
              <a:rPr lang="es-AR" sz="2400" b="1" dirty="0">
                <a:solidFill>
                  <a:srgbClr val="BC6F88"/>
                </a:solidFill>
                <a:latin typeface="Corbel" panose="020B0503020204020204" pitchFamily="34" charset="0"/>
              </a:rPr>
              <a:t>Tiempos consagrados a estar “solo con Dios” a través de diferentes formas de oracion</a:t>
            </a:r>
          </a:p>
        </p:txBody>
      </p:sp>
      <p:pic>
        <p:nvPicPr>
          <p:cNvPr id="16" name="Gráfico 15" descr="Alarma sonando con relleno sólido">
            <a:extLst>
              <a:ext uri="{FF2B5EF4-FFF2-40B4-BE49-F238E27FC236}">
                <a16:creationId xmlns:a16="http://schemas.microsoft.com/office/drawing/2014/main" id="{BE6E8514-B9DE-1F43-A19D-68880FFA03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7219" y="1083451"/>
            <a:ext cx="914400" cy="914400"/>
          </a:xfrm>
          <a:prstGeom prst="rect">
            <a:avLst/>
          </a:prstGeom>
        </p:spPr>
      </p:pic>
      <p:sp>
        <p:nvSpPr>
          <p:cNvPr id="17" name="Rectángulo 16">
            <a:extLst>
              <a:ext uri="{FF2B5EF4-FFF2-40B4-BE49-F238E27FC236}">
                <a16:creationId xmlns:a16="http://schemas.microsoft.com/office/drawing/2014/main" id="{97DC6706-75E7-6D49-AC85-674FDDAF0353}"/>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6970BB23-8610-E84E-B646-870E6B72E299}"/>
              </a:ext>
            </a:extLst>
          </p:cNvPr>
          <p:cNvSpPr txBox="1"/>
          <p:nvPr/>
        </p:nvSpPr>
        <p:spPr>
          <a:xfrm>
            <a:off x="7235910" y="3855108"/>
            <a:ext cx="3393989" cy="461665"/>
          </a:xfrm>
          <a:prstGeom prst="rect">
            <a:avLst/>
          </a:prstGeom>
          <a:noFill/>
        </p:spPr>
        <p:txBody>
          <a:bodyPr wrap="square" rtlCol="0">
            <a:spAutoFit/>
          </a:bodyPr>
          <a:lstStyle>
            <a:defPPr>
              <a:defRPr lang="es-AR"/>
            </a:defPPr>
            <a:lvl1pPr>
              <a:defRPr sz="2400" b="1">
                <a:solidFill>
                  <a:srgbClr val="BC6F88"/>
                </a:solidFill>
                <a:latin typeface="Corbel" panose="020B0503020204020204" pitchFamily="34" charset="0"/>
              </a:defRPr>
            </a:lvl1pPr>
          </a:lstStyle>
          <a:p>
            <a:pPr marL="342900" indent="-342900">
              <a:buFont typeface="Arial" panose="020B0604020202020204" pitchFamily="34" charset="0"/>
              <a:buChar char="•"/>
            </a:pPr>
            <a:r>
              <a:rPr lang="es-AR" dirty="0"/>
              <a:t>Oración continua</a:t>
            </a:r>
          </a:p>
        </p:txBody>
      </p:sp>
    </p:spTree>
    <p:extLst>
      <p:ext uri="{BB962C8B-B14F-4D97-AF65-F5344CB8AC3E}">
        <p14:creationId xmlns:p14="http://schemas.microsoft.com/office/powerpoint/2010/main" val="1662255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481213" y="555951"/>
            <a:ext cx="9340627" cy="584775"/>
          </a:xfrm>
          <a:prstGeom prst="rect">
            <a:avLst/>
          </a:prstGeom>
          <a:solidFill>
            <a:srgbClr val="FFFFFF">
              <a:alpha val="50196"/>
            </a:srgbClr>
          </a:solidFill>
        </p:spPr>
        <p:txBody>
          <a:bodyPr wrap="square" rtlCol="0">
            <a:spAutoFit/>
          </a:bodyPr>
          <a:lstStyle>
            <a:defPPr>
              <a:defRPr lang="es-AR"/>
            </a:defPPr>
            <a:lvl1pPr>
              <a:defRPr sz="3200" b="1" i="1">
                <a:latin typeface="Corbel" panose="020B0503020204020204" pitchFamily="34" charset="0"/>
              </a:defRPr>
            </a:lvl1pPr>
          </a:lstStyle>
          <a:p>
            <a:r>
              <a:rPr lang="es-AR" dirty="0"/>
              <a:t>Sínodo: MPEC -  Me pregunto, escribo y comparto</a:t>
            </a:r>
          </a:p>
        </p:txBody>
      </p:sp>
      <p:sp>
        <p:nvSpPr>
          <p:cNvPr id="8" name="Rectángulo 7">
            <a:extLst>
              <a:ext uri="{FF2B5EF4-FFF2-40B4-BE49-F238E27FC236}">
                <a16:creationId xmlns:a16="http://schemas.microsoft.com/office/drawing/2014/main" id="{2C7FB191-11E4-B14A-9D24-A042A387D7C0}"/>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C41F2E05-43C4-D240-ACAD-BC1C9774103A}"/>
              </a:ext>
            </a:extLst>
          </p:cNvPr>
          <p:cNvSpPr txBox="1"/>
          <p:nvPr/>
        </p:nvSpPr>
        <p:spPr>
          <a:xfrm>
            <a:off x="1312573" y="2276475"/>
            <a:ext cx="8509268" cy="707886"/>
          </a:xfrm>
          <a:prstGeom prst="rect">
            <a:avLst/>
          </a:prstGeom>
          <a:noFill/>
        </p:spPr>
        <p:txBody>
          <a:bodyPr wrap="square" rtlCol="0">
            <a:spAutoFit/>
          </a:bodyPr>
          <a:lstStyle/>
          <a:p>
            <a:r>
              <a:rPr lang="es-AR" sz="2000" dirty="0">
                <a:latin typeface="Corbel" panose="020B0503020204020204" pitchFamily="34" charset="0"/>
              </a:rPr>
              <a:t>¿Cómo es mi capacidad de vivir el presente, el aquí y ahora de cada día en cada uno de los ámbitos donde transcurre mi vida?</a:t>
            </a:r>
          </a:p>
        </p:txBody>
      </p:sp>
      <p:sp>
        <p:nvSpPr>
          <p:cNvPr id="15" name="CuadroTexto 14">
            <a:extLst>
              <a:ext uri="{FF2B5EF4-FFF2-40B4-BE49-F238E27FC236}">
                <a16:creationId xmlns:a16="http://schemas.microsoft.com/office/drawing/2014/main" id="{9C2F3B07-EF08-EC4B-B526-18BBB4352E7C}"/>
              </a:ext>
            </a:extLst>
          </p:cNvPr>
          <p:cNvSpPr txBox="1"/>
          <p:nvPr/>
        </p:nvSpPr>
        <p:spPr>
          <a:xfrm>
            <a:off x="1312573" y="3142949"/>
            <a:ext cx="8509268" cy="1015663"/>
          </a:xfrm>
          <a:prstGeom prst="rect">
            <a:avLst/>
          </a:prstGeom>
          <a:noFill/>
        </p:spPr>
        <p:txBody>
          <a:bodyPr wrap="square" rtlCol="0">
            <a:spAutoFit/>
          </a:bodyPr>
          <a:lstStyle/>
          <a:p>
            <a:r>
              <a:rPr lang="es-AR" sz="2000" dirty="0">
                <a:latin typeface="Corbel" panose="020B0503020204020204" pitchFamily="34" charset="0"/>
              </a:rPr>
              <a:t>¿Cómo vivo, en cada uno de ellos, mis rutinas, las personas con la que me encuentro, las cosas que hago, desde que me levanto hasta que me acuesto; mis trabajos y descansos, mis alegrías y tristezas?</a:t>
            </a:r>
          </a:p>
        </p:txBody>
      </p:sp>
      <p:sp>
        <p:nvSpPr>
          <p:cNvPr id="20" name="CuadroTexto 19">
            <a:extLst>
              <a:ext uri="{FF2B5EF4-FFF2-40B4-BE49-F238E27FC236}">
                <a16:creationId xmlns:a16="http://schemas.microsoft.com/office/drawing/2014/main" id="{96397769-942C-7B4B-8D2A-325F373760B4}"/>
              </a:ext>
            </a:extLst>
          </p:cNvPr>
          <p:cNvSpPr txBox="1"/>
          <p:nvPr/>
        </p:nvSpPr>
        <p:spPr>
          <a:xfrm>
            <a:off x="1376209" y="1637046"/>
            <a:ext cx="4298948" cy="523220"/>
          </a:xfrm>
          <a:prstGeom prst="rect">
            <a:avLst/>
          </a:prstGeom>
          <a:noFill/>
        </p:spPr>
        <p:txBody>
          <a:bodyPr wrap="square" rtlCol="0">
            <a:spAutoFit/>
          </a:bodyPr>
          <a:lstStyle/>
          <a:p>
            <a:r>
              <a:rPr lang="es-AR" sz="2800" b="1" i="1" dirty="0">
                <a:solidFill>
                  <a:srgbClr val="BC6F88"/>
                </a:solidFill>
                <a:latin typeface="Corbel" panose="020B0503020204020204" pitchFamily="34" charset="0"/>
              </a:rPr>
              <a:t>Escuchar la vida</a:t>
            </a:r>
          </a:p>
        </p:txBody>
      </p:sp>
      <p:sp>
        <p:nvSpPr>
          <p:cNvPr id="21" name="CuadroTexto 20">
            <a:extLst>
              <a:ext uri="{FF2B5EF4-FFF2-40B4-BE49-F238E27FC236}">
                <a16:creationId xmlns:a16="http://schemas.microsoft.com/office/drawing/2014/main" id="{EB45C0B8-E3B5-D04D-86A4-3D400483BC9F}"/>
              </a:ext>
            </a:extLst>
          </p:cNvPr>
          <p:cNvSpPr txBox="1"/>
          <p:nvPr/>
        </p:nvSpPr>
        <p:spPr>
          <a:xfrm>
            <a:off x="1312573" y="5170072"/>
            <a:ext cx="8725168" cy="400110"/>
          </a:xfrm>
          <a:prstGeom prst="rect">
            <a:avLst/>
          </a:prstGeom>
          <a:noFill/>
        </p:spPr>
        <p:txBody>
          <a:bodyPr wrap="square" rtlCol="0">
            <a:spAutoFit/>
          </a:bodyPr>
          <a:lstStyle/>
          <a:p>
            <a:r>
              <a:rPr lang="es-AR" sz="2000" dirty="0">
                <a:latin typeface="Corbel" panose="020B0503020204020204" pitchFamily="34" charset="0"/>
              </a:rPr>
              <a:t>¿Dónde y cómo considero que escucho a Dios?</a:t>
            </a:r>
          </a:p>
        </p:txBody>
      </p:sp>
      <p:sp>
        <p:nvSpPr>
          <p:cNvPr id="22" name="CuadroTexto 21">
            <a:extLst>
              <a:ext uri="{FF2B5EF4-FFF2-40B4-BE49-F238E27FC236}">
                <a16:creationId xmlns:a16="http://schemas.microsoft.com/office/drawing/2014/main" id="{667A95B8-077E-EC43-9771-5A1D6946D108}"/>
              </a:ext>
            </a:extLst>
          </p:cNvPr>
          <p:cNvSpPr txBox="1"/>
          <p:nvPr/>
        </p:nvSpPr>
        <p:spPr>
          <a:xfrm>
            <a:off x="1312573" y="5662515"/>
            <a:ext cx="7886968" cy="400110"/>
          </a:xfrm>
          <a:prstGeom prst="rect">
            <a:avLst/>
          </a:prstGeom>
          <a:noFill/>
        </p:spPr>
        <p:txBody>
          <a:bodyPr wrap="square" rtlCol="0">
            <a:spAutoFit/>
          </a:bodyPr>
          <a:lstStyle/>
          <a:p>
            <a:r>
              <a:rPr lang="es-AR" sz="2000" dirty="0">
                <a:latin typeface="Corbel" panose="020B0503020204020204" pitchFamily="34" charset="0"/>
              </a:rPr>
              <a:t>¿Cuáles son las dificultades que encuentro para escuchar a Dios?</a:t>
            </a:r>
          </a:p>
        </p:txBody>
      </p:sp>
      <p:sp>
        <p:nvSpPr>
          <p:cNvPr id="23" name="CuadroTexto 22">
            <a:extLst>
              <a:ext uri="{FF2B5EF4-FFF2-40B4-BE49-F238E27FC236}">
                <a16:creationId xmlns:a16="http://schemas.microsoft.com/office/drawing/2014/main" id="{4182DA4D-81BF-D647-8BEF-9EB0F40B0DC9}"/>
              </a:ext>
            </a:extLst>
          </p:cNvPr>
          <p:cNvSpPr txBox="1"/>
          <p:nvPr/>
        </p:nvSpPr>
        <p:spPr>
          <a:xfrm>
            <a:off x="1312573" y="4590668"/>
            <a:ext cx="4298948" cy="523220"/>
          </a:xfrm>
          <a:prstGeom prst="rect">
            <a:avLst/>
          </a:prstGeom>
          <a:noFill/>
        </p:spPr>
        <p:txBody>
          <a:bodyPr wrap="square" rtlCol="0">
            <a:spAutoFit/>
          </a:bodyPr>
          <a:lstStyle/>
          <a:p>
            <a:r>
              <a:rPr lang="es-AR" sz="2800" b="1" i="1" dirty="0">
                <a:solidFill>
                  <a:srgbClr val="BC6F88"/>
                </a:solidFill>
                <a:latin typeface="Corbel" panose="020B0503020204020204" pitchFamily="34" charset="0"/>
              </a:rPr>
              <a:t>Escuchar a Dios</a:t>
            </a:r>
          </a:p>
        </p:txBody>
      </p:sp>
      <p:sp>
        <p:nvSpPr>
          <p:cNvPr id="24" name="CuadroTexto 23">
            <a:extLst>
              <a:ext uri="{FF2B5EF4-FFF2-40B4-BE49-F238E27FC236}">
                <a16:creationId xmlns:a16="http://schemas.microsoft.com/office/drawing/2014/main" id="{A81DFE21-0976-0842-AE0A-23B4FC7BF921}"/>
              </a:ext>
            </a:extLst>
          </p:cNvPr>
          <p:cNvSpPr txBox="1"/>
          <p:nvPr/>
        </p:nvSpPr>
        <p:spPr>
          <a:xfrm>
            <a:off x="1312573" y="6111116"/>
            <a:ext cx="8677543" cy="400110"/>
          </a:xfrm>
          <a:prstGeom prst="rect">
            <a:avLst/>
          </a:prstGeom>
          <a:noFill/>
        </p:spPr>
        <p:txBody>
          <a:bodyPr wrap="square" rtlCol="0">
            <a:spAutoFit/>
          </a:bodyPr>
          <a:lstStyle/>
          <a:p>
            <a:r>
              <a:rPr lang="es-AR" sz="2000" dirty="0">
                <a:latin typeface="Corbel" panose="020B0503020204020204" pitchFamily="34" charset="0"/>
              </a:rPr>
              <a:t>¿Qué considero que necesito para crecer en mi vida de oración?</a:t>
            </a:r>
          </a:p>
        </p:txBody>
      </p:sp>
    </p:spTree>
    <p:extLst>
      <p:ext uri="{BB962C8B-B14F-4D97-AF65-F5344CB8AC3E}">
        <p14:creationId xmlns:p14="http://schemas.microsoft.com/office/powerpoint/2010/main" val="3501896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910338" y="402064"/>
            <a:ext cx="831358" cy="828037"/>
          </a:xfrm>
          <a:prstGeom prst="rect">
            <a:avLst/>
          </a:prstGeom>
        </p:spPr>
      </p:pic>
      <p:sp>
        <p:nvSpPr>
          <p:cNvPr id="3" name="CuadroTexto 2">
            <a:extLst>
              <a:ext uri="{FF2B5EF4-FFF2-40B4-BE49-F238E27FC236}">
                <a16:creationId xmlns:a16="http://schemas.microsoft.com/office/drawing/2014/main" id="{D4FED83F-D73C-B747-BE1E-821AFB16D544}"/>
              </a:ext>
            </a:extLst>
          </p:cNvPr>
          <p:cNvSpPr txBox="1"/>
          <p:nvPr/>
        </p:nvSpPr>
        <p:spPr>
          <a:xfrm>
            <a:off x="7831546" y="3473518"/>
            <a:ext cx="3244067" cy="1938992"/>
          </a:xfrm>
          <a:prstGeom prst="rect">
            <a:avLst/>
          </a:prstGeom>
          <a:noFill/>
        </p:spPr>
        <p:txBody>
          <a:bodyPr wrap="square" rtlCol="0">
            <a:spAutoFit/>
          </a:bodyPr>
          <a:lstStyle/>
          <a:p>
            <a:r>
              <a:rPr lang="es-AR" sz="2000" dirty="0">
                <a:latin typeface="Corbel" panose="020B0503020204020204" pitchFamily="34" charset="0"/>
              </a:rPr>
              <a:t>Ser Iglesia de la cercanía: </a:t>
            </a:r>
            <a:r>
              <a:rPr lang="es-AR" sz="2000" b="1" dirty="0">
                <a:latin typeface="Corbel" panose="020B0503020204020204" pitchFamily="34" charset="0"/>
              </a:rPr>
              <a:t>No se separa de la vida</a:t>
            </a:r>
            <a:r>
              <a:rPr lang="es-AR" sz="2000" dirty="0">
                <a:latin typeface="Corbel" panose="020B0503020204020204" pitchFamily="34" charset="0"/>
              </a:rPr>
              <a:t>, se hace cargo de las fragilidades y las pobrezas curando heridas y sanando corazones con el bálsamo de Dios.</a:t>
            </a:r>
          </a:p>
        </p:txBody>
      </p:sp>
      <p:sp>
        <p:nvSpPr>
          <p:cNvPr id="4" name="CuadroTexto 3">
            <a:extLst>
              <a:ext uri="{FF2B5EF4-FFF2-40B4-BE49-F238E27FC236}">
                <a16:creationId xmlns:a16="http://schemas.microsoft.com/office/drawing/2014/main" id="{78076E8F-BFAB-0445-B6E7-24D34E96F209}"/>
              </a:ext>
            </a:extLst>
          </p:cNvPr>
          <p:cNvSpPr txBox="1"/>
          <p:nvPr/>
        </p:nvSpPr>
        <p:spPr>
          <a:xfrm>
            <a:off x="367947" y="600687"/>
            <a:ext cx="10231395" cy="584775"/>
          </a:xfrm>
          <a:prstGeom prst="rect">
            <a:avLst/>
          </a:prstGeom>
          <a:solidFill>
            <a:srgbClr val="FFFFFF">
              <a:alpha val="50196"/>
            </a:srgbClr>
          </a:solidFill>
        </p:spPr>
        <p:txBody>
          <a:bodyPr wrap="square" rtlCol="0">
            <a:spAutoFit/>
          </a:bodyPr>
          <a:lstStyle/>
          <a:p>
            <a:r>
              <a:rPr lang="es-AR" sz="3200" b="1" i="1" dirty="0">
                <a:latin typeface="Corbel" panose="020B0503020204020204" pitchFamily="34" charset="0"/>
              </a:rPr>
              <a:t>Sínodo: Un modo de ser Iglesia</a:t>
            </a:r>
          </a:p>
        </p:txBody>
      </p:sp>
      <p:sp>
        <p:nvSpPr>
          <p:cNvPr id="5" name="Rectángulo 4">
            <a:extLst>
              <a:ext uri="{FF2B5EF4-FFF2-40B4-BE49-F238E27FC236}">
                <a16:creationId xmlns:a16="http://schemas.microsoft.com/office/drawing/2014/main" id="{A730B3AB-BEEB-2043-BBCF-C0BA7C748186}"/>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E35EB665-A25D-2D44-8793-233BE4D729F5}"/>
              </a:ext>
            </a:extLst>
          </p:cNvPr>
          <p:cNvSpPr txBox="1"/>
          <p:nvPr/>
        </p:nvSpPr>
        <p:spPr>
          <a:xfrm>
            <a:off x="924636" y="3365937"/>
            <a:ext cx="2693773" cy="2246769"/>
          </a:xfrm>
          <a:prstGeom prst="rect">
            <a:avLst/>
          </a:prstGeom>
          <a:noFill/>
        </p:spPr>
        <p:txBody>
          <a:bodyPr wrap="square" rtlCol="0">
            <a:spAutoFit/>
          </a:bodyPr>
          <a:lstStyle/>
          <a:p>
            <a:pPr marL="0" indent="0">
              <a:buNone/>
            </a:pPr>
            <a:r>
              <a:rPr lang="es-AR" sz="2000" dirty="0">
                <a:latin typeface="Corbel" panose="020B0503020204020204" pitchFamily="34" charset="0"/>
              </a:rPr>
              <a:t>Encaminarnos estructuralmente    hacia una </a:t>
            </a:r>
            <a:r>
              <a:rPr lang="es-AR" sz="2000" b="1" dirty="0">
                <a:latin typeface="Corbel" panose="020B0503020204020204" pitchFamily="34" charset="0"/>
              </a:rPr>
              <a:t>Iglesia  sinodal,  abierta, donde todos  se sientan   en casa y puedan participar</a:t>
            </a:r>
            <a:r>
              <a:rPr lang="es-AR" sz="2000" dirty="0">
                <a:latin typeface="Corbel" panose="020B0503020204020204" pitchFamily="34" charset="0"/>
              </a:rPr>
              <a:t>.</a:t>
            </a:r>
          </a:p>
        </p:txBody>
      </p:sp>
      <p:sp>
        <p:nvSpPr>
          <p:cNvPr id="11" name="CuadroTexto 10">
            <a:extLst>
              <a:ext uri="{FF2B5EF4-FFF2-40B4-BE49-F238E27FC236}">
                <a16:creationId xmlns:a16="http://schemas.microsoft.com/office/drawing/2014/main" id="{445CEEF1-50BD-5E44-8923-0D439E00D248}"/>
              </a:ext>
            </a:extLst>
          </p:cNvPr>
          <p:cNvSpPr txBox="1"/>
          <p:nvPr/>
        </p:nvSpPr>
        <p:spPr>
          <a:xfrm>
            <a:off x="4182343" y="3460944"/>
            <a:ext cx="3244067" cy="3170099"/>
          </a:xfrm>
          <a:prstGeom prst="rect">
            <a:avLst/>
          </a:prstGeom>
          <a:noFill/>
        </p:spPr>
        <p:txBody>
          <a:bodyPr wrap="square" rtlCol="0">
            <a:spAutoFit/>
          </a:bodyPr>
          <a:lstStyle/>
          <a:p>
            <a:r>
              <a:rPr lang="es-AR" sz="2000" dirty="0">
                <a:latin typeface="Corbel" panose="020B0503020204020204" pitchFamily="34" charset="0"/>
              </a:rPr>
              <a:t>Ser Iglesia de la escucha: </a:t>
            </a:r>
            <a:r>
              <a:rPr lang="es-AR" sz="2000" b="1" dirty="0">
                <a:latin typeface="Corbel" panose="020B0503020204020204" pitchFamily="34" charset="0"/>
              </a:rPr>
              <a:t>escuchar al Espíritu en la adoración y en la oración</a:t>
            </a:r>
            <a:r>
              <a:rPr lang="es-AR" sz="2000" dirty="0">
                <a:latin typeface="Corbel" panose="020B0503020204020204" pitchFamily="34" charset="0"/>
              </a:rPr>
              <a:t>;   escuchar a los hermanos y hermanas en sus esperanzas y en sus crisis de  fe; escuchar las urgencias de renovación de la pastoral   y   las señales de las realidad local. </a:t>
            </a:r>
          </a:p>
        </p:txBody>
      </p:sp>
      <p:sp>
        <p:nvSpPr>
          <p:cNvPr id="8" name="CuadroTexto 7">
            <a:extLst>
              <a:ext uri="{FF2B5EF4-FFF2-40B4-BE49-F238E27FC236}">
                <a16:creationId xmlns:a16="http://schemas.microsoft.com/office/drawing/2014/main" id="{C15ECF92-7CA4-704E-9D7E-54D6EB75AA13}"/>
              </a:ext>
            </a:extLst>
          </p:cNvPr>
          <p:cNvSpPr txBox="1"/>
          <p:nvPr/>
        </p:nvSpPr>
        <p:spPr>
          <a:xfrm>
            <a:off x="818700" y="1547096"/>
            <a:ext cx="3534032" cy="646331"/>
          </a:xfrm>
          <a:prstGeom prst="rect">
            <a:avLst/>
          </a:prstGeom>
          <a:noFill/>
        </p:spPr>
        <p:txBody>
          <a:bodyPr wrap="square" rtlCol="0">
            <a:spAutoFit/>
          </a:bodyPr>
          <a:lstStyle/>
          <a:p>
            <a:pPr algn="ctr"/>
            <a:r>
              <a:rPr lang="es-AR" sz="3600" b="1" dirty="0">
                <a:latin typeface="Corbel" panose="020B0503020204020204" pitchFamily="34" charset="0"/>
              </a:rPr>
              <a:t>3 oportunidades</a:t>
            </a:r>
          </a:p>
        </p:txBody>
      </p:sp>
      <p:sp>
        <p:nvSpPr>
          <p:cNvPr id="12" name="CuadroTexto 11">
            <a:extLst>
              <a:ext uri="{FF2B5EF4-FFF2-40B4-BE49-F238E27FC236}">
                <a16:creationId xmlns:a16="http://schemas.microsoft.com/office/drawing/2014/main" id="{C5A075ED-B782-C749-A078-DAA906E69C25}"/>
              </a:ext>
            </a:extLst>
          </p:cNvPr>
          <p:cNvSpPr txBox="1"/>
          <p:nvPr/>
        </p:nvSpPr>
        <p:spPr>
          <a:xfrm>
            <a:off x="818700" y="2368820"/>
            <a:ext cx="788999" cy="1015663"/>
          </a:xfrm>
          <a:prstGeom prst="rect">
            <a:avLst/>
          </a:prstGeom>
          <a:noFill/>
        </p:spPr>
        <p:txBody>
          <a:bodyPr wrap="none" rtlCol="0">
            <a:spAutoFit/>
          </a:bodyPr>
          <a:lstStyle/>
          <a:p>
            <a:r>
              <a:rPr lang="es-AR" sz="6000" b="1" dirty="0">
                <a:solidFill>
                  <a:srgbClr val="BC6F88"/>
                </a:solidFill>
                <a:latin typeface="Corbel" panose="020B0503020204020204" pitchFamily="34" charset="0"/>
              </a:rPr>
              <a:t>1.</a:t>
            </a:r>
          </a:p>
        </p:txBody>
      </p:sp>
      <p:cxnSp>
        <p:nvCxnSpPr>
          <p:cNvPr id="19" name="Conector recto 18">
            <a:extLst>
              <a:ext uri="{FF2B5EF4-FFF2-40B4-BE49-F238E27FC236}">
                <a16:creationId xmlns:a16="http://schemas.microsoft.com/office/drawing/2014/main" id="{2DAA7D50-8DDF-D846-8ADA-34858A9344A6}"/>
              </a:ext>
            </a:extLst>
          </p:cNvPr>
          <p:cNvCxnSpPr>
            <a:cxnSpLocks/>
          </p:cNvCxnSpPr>
          <p:nvPr/>
        </p:nvCxnSpPr>
        <p:spPr>
          <a:xfrm>
            <a:off x="1607699" y="3118801"/>
            <a:ext cx="1679198"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D9452CA5-425D-B245-BADF-CD137C52EABC}"/>
              </a:ext>
            </a:extLst>
          </p:cNvPr>
          <p:cNvSpPr txBox="1"/>
          <p:nvPr/>
        </p:nvSpPr>
        <p:spPr>
          <a:xfrm>
            <a:off x="4167381" y="2368820"/>
            <a:ext cx="788999" cy="1015663"/>
          </a:xfrm>
          <a:prstGeom prst="rect">
            <a:avLst/>
          </a:prstGeom>
          <a:noFill/>
        </p:spPr>
        <p:txBody>
          <a:bodyPr wrap="none" rtlCol="0">
            <a:spAutoFit/>
          </a:bodyPr>
          <a:lstStyle/>
          <a:p>
            <a:r>
              <a:rPr lang="es-AR" sz="6000" b="1" dirty="0">
                <a:solidFill>
                  <a:srgbClr val="BC6F88"/>
                </a:solidFill>
                <a:latin typeface="Corbel" panose="020B0503020204020204" pitchFamily="34" charset="0"/>
              </a:rPr>
              <a:t>2.</a:t>
            </a:r>
          </a:p>
        </p:txBody>
      </p:sp>
      <p:sp>
        <p:nvSpPr>
          <p:cNvPr id="18" name="CuadroTexto 17">
            <a:extLst>
              <a:ext uri="{FF2B5EF4-FFF2-40B4-BE49-F238E27FC236}">
                <a16:creationId xmlns:a16="http://schemas.microsoft.com/office/drawing/2014/main" id="{F7C87610-2FF7-5A4C-8B83-DC4A346C658D}"/>
              </a:ext>
            </a:extLst>
          </p:cNvPr>
          <p:cNvSpPr txBox="1"/>
          <p:nvPr/>
        </p:nvSpPr>
        <p:spPr>
          <a:xfrm>
            <a:off x="7852137" y="2368820"/>
            <a:ext cx="788999" cy="1015663"/>
          </a:xfrm>
          <a:prstGeom prst="rect">
            <a:avLst/>
          </a:prstGeom>
          <a:noFill/>
        </p:spPr>
        <p:txBody>
          <a:bodyPr wrap="none" rtlCol="0">
            <a:spAutoFit/>
          </a:bodyPr>
          <a:lstStyle/>
          <a:p>
            <a:r>
              <a:rPr lang="es-AR" sz="6000" b="1" dirty="0">
                <a:solidFill>
                  <a:srgbClr val="BC6F88"/>
                </a:solidFill>
                <a:latin typeface="Corbel" panose="020B0503020204020204" pitchFamily="34" charset="0"/>
              </a:rPr>
              <a:t>3.</a:t>
            </a:r>
          </a:p>
        </p:txBody>
      </p:sp>
      <p:cxnSp>
        <p:nvCxnSpPr>
          <p:cNvPr id="23" name="Conector recto 22">
            <a:extLst>
              <a:ext uri="{FF2B5EF4-FFF2-40B4-BE49-F238E27FC236}">
                <a16:creationId xmlns:a16="http://schemas.microsoft.com/office/drawing/2014/main" id="{9BDEF669-1BCC-4144-84DC-94CB36DF5558}"/>
              </a:ext>
            </a:extLst>
          </p:cNvPr>
          <p:cNvCxnSpPr>
            <a:cxnSpLocks/>
          </p:cNvCxnSpPr>
          <p:nvPr/>
        </p:nvCxnSpPr>
        <p:spPr>
          <a:xfrm>
            <a:off x="4919310" y="3131158"/>
            <a:ext cx="1679198"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07AFC61C-5B86-8141-969B-8B9BFF364020}"/>
              </a:ext>
            </a:extLst>
          </p:cNvPr>
          <p:cNvCxnSpPr>
            <a:cxnSpLocks/>
          </p:cNvCxnSpPr>
          <p:nvPr/>
        </p:nvCxnSpPr>
        <p:spPr>
          <a:xfrm>
            <a:off x="8613981" y="3131158"/>
            <a:ext cx="1679198"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14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976241" y="458808"/>
            <a:ext cx="831358" cy="828037"/>
          </a:xfrm>
          <a:prstGeom prst="rect">
            <a:avLst/>
          </a:prstGeom>
        </p:spPr>
      </p:pic>
      <p:sp>
        <p:nvSpPr>
          <p:cNvPr id="3" name="CuadroTexto 2">
            <a:extLst>
              <a:ext uri="{FF2B5EF4-FFF2-40B4-BE49-F238E27FC236}">
                <a16:creationId xmlns:a16="http://schemas.microsoft.com/office/drawing/2014/main" id="{D4FED83F-D73C-B747-BE1E-821AFB16D544}"/>
              </a:ext>
            </a:extLst>
          </p:cNvPr>
          <p:cNvSpPr txBox="1"/>
          <p:nvPr/>
        </p:nvSpPr>
        <p:spPr>
          <a:xfrm>
            <a:off x="7808381" y="4019828"/>
            <a:ext cx="3514527" cy="1754326"/>
          </a:xfrm>
          <a:prstGeom prst="rect">
            <a:avLst/>
          </a:prstGeom>
          <a:noFill/>
        </p:spPr>
        <p:txBody>
          <a:bodyPr wrap="square" rtlCol="0">
            <a:spAutoFit/>
          </a:bodyPr>
          <a:lstStyle/>
          <a:p>
            <a:r>
              <a:rPr lang="es-AR" dirty="0"/>
              <a:t>La MISIÓN de la Iglesia es:</a:t>
            </a:r>
          </a:p>
          <a:p>
            <a:pPr marL="0" indent="0">
              <a:buNone/>
            </a:pPr>
            <a:r>
              <a:rPr lang="es-AR" sz="1800" b="1" i="1" dirty="0">
                <a:latin typeface="Corbel" panose="020B0503020204020204" pitchFamily="34" charset="0"/>
              </a:rPr>
              <a:t>“Anunciar el Reino de los Cielos e instaurarlo en todos los pueblos. La Iglesia Constituye en la tierra el germen y el principio del reino”.</a:t>
            </a:r>
            <a:r>
              <a:rPr lang="es-AR" sz="1800" i="1" dirty="0">
                <a:latin typeface="Corbel" panose="020B0503020204020204" pitchFamily="34" charset="0"/>
              </a:rPr>
              <a:t> (LG.5)  </a:t>
            </a:r>
          </a:p>
        </p:txBody>
      </p:sp>
      <p:sp>
        <p:nvSpPr>
          <p:cNvPr id="4" name="CuadroTexto 3">
            <a:extLst>
              <a:ext uri="{FF2B5EF4-FFF2-40B4-BE49-F238E27FC236}">
                <a16:creationId xmlns:a16="http://schemas.microsoft.com/office/drawing/2014/main" id="{78076E8F-BFAB-0445-B6E7-24D34E96F209}"/>
              </a:ext>
            </a:extLst>
          </p:cNvPr>
          <p:cNvSpPr txBox="1"/>
          <p:nvPr/>
        </p:nvSpPr>
        <p:spPr>
          <a:xfrm>
            <a:off x="384401" y="567458"/>
            <a:ext cx="10231395" cy="646331"/>
          </a:xfrm>
          <a:prstGeom prst="rect">
            <a:avLst/>
          </a:prstGeom>
          <a:solidFill>
            <a:srgbClr val="FFFFFF">
              <a:alpha val="50196"/>
            </a:srgbClr>
          </a:solidFill>
        </p:spPr>
        <p:txBody>
          <a:bodyPr wrap="square" rtlCol="0">
            <a:spAutoFit/>
          </a:bodyPr>
          <a:lstStyle/>
          <a:p>
            <a:r>
              <a:rPr lang="es-AR" b="1" i="1" dirty="0">
                <a:solidFill>
                  <a:schemeClr val="bg1">
                    <a:lumMod val="65000"/>
                  </a:schemeClr>
                </a:solidFill>
                <a:latin typeface="Corbel" panose="020B0503020204020204" pitchFamily="34" charset="0"/>
              </a:rPr>
              <a:t>Sínodo:</a:t>
            </a:r>
          </a:p>
          <a:p>
            <a:r>
              <a:rPr lang="es-AR" b="1" i="1" dirty="0">
                <a:solidFill>
                  <a:schemeClr val="bg1">
                    <a:lumMod val="65000"/>
                  </a:schemeClr>
                </a:solidFill>
                <a:latin typeface="Corbel" panose="020B0503020204020204" pitchFamily="34" charset="0"/>
              </a:rPr>
              <a:t> Un modo de ser Iglesia</a:t>
            </a:r>
          </a:p>
        </p:txBody>
      </p:sp>
      <p:sp>
        <p:nvSpPr>
          <p:cNvPr id="9" name="CuadroTexto 8">
            <a:extLst>
              <a:ext uri="{FF2B5EF4-FFF2-40B4-BE49-F238E27FC236}">
                <a16:creationId xmlns:a16="http://schemas.microsoft.com/office/drawing/2014/main" id="{A4117439-929D-BE4E-8CE6-839496CA414E}"/>
              </a:ext>
            </a:extLst>
          </p:cNvPr>
          <p:cNvSpPr txBox="1"/>
          <p:nvPr/>
        </p:nvSpPr>
        <p:spPr>
          <a:xfrm>
            <a:off x="868170" y="6165876"/>
            <a:ext cx="8358378" cy="400110"/>
          </a:xfrm>
          <a:prstGeom prst="rect">
            <a:avLst/>
          </a:prstGeom>
          <a:noFill/>
        </p:spPr>
        <p:txBody>
          <a:bodyPr wrap="square" rtlCol="0">
            <a:spAutoFit/>
          </a:bodyPr>
          <a:lstStyle/>
          <a:p>
            <a:r>
              <a:rPr lang="es-AR" sz="2000" dirty="0">
                <a:latin typeface="Corbel" panose="020B0503020204020204" pitchFamily="34" charset="0"/>
              </a:rPr>
              <a:t>Comunión y misión, son </a:t>
            </a:r>
            <a:r>
              <a:rPr lang="es-AR" sz="2000" b="1" dirty="0">
                <a:latin typeface="Corbel" panose="020B0503020204020204" pitchFamily="34" charset="0"/>
              </a:rPr>
              <a:t>palabras claves </a:t>
            </a:r>
            <a:r>
              <a:rPr lang="es-AR" sz="2000" dirty="0">
                <a:latin typeface="Corbel" panose="020B0503020204020204" pitchFamily="34" charset="0"/>
              </a:rPr>
              <a:t>del Concilio Vaticano II</a:t>
            </a:r>
          </a:p>
        </p:txBody>
      </p:sp>
      <p:sp>
        <p:nvSpPr>
          <p:cNvPr id="10" name="CuadroTexto 9">
            <a:extLst>
              <a:ext uri="{FF2B5EF4-FFF2-40B4-BE49-F238E27FC236}">
                <a16:creationId xmlns:a16="http://schemas.microsoft.com/office/drawing/2014/main" id="{E35EB665-A25D-2D44-8793-233BE4D729F5}"/>
              </a:ext>
            </a:extLst>
          </p:cNvPr>
          <p:cNvSpPr txBox="1"/>
          <p:nvPr/>
        </p:nvSpPr>
        <p:spPr>
          <a:xfrm>
            <a:off x="818699" y="4076277"/>
            <a:ext cx="2693773" cy="646331"/>
          </a:xfrm>
          <a:prstGeom prst="rect">
            <a:avLst/>
          </a:prstGeom>
          <a:noFill/>
        </p:spPr>
        <p:txBody>
          <a:bodyPr wrap="square" rtlCol="0">
            <a:spAutoFit/>
          </a:bodyPr>
          <a:lstStyle/>
          <a:p>
            <a:r>
              <a:rPr lang="es-AR" dirty="0">
                <a:latin typeface="Corbel" panose="020B0503020204020204" pitchFamily="34" charset="0"/>
              </a:rPr>
              <a:t>La naturaleza de la Iglesia es la </a:t>
            </a:r>
            <a:r>
              <a:rPr lang="es-AR" b="1" dirty="0">
                <a:latin typeface="Corbel" panose="020B0503020204020204" pitchFamily="34" charset="0"/>
              </a:rPr>
              <a:t>koinonía</a:t>
            </a:r>
            <a:r>
              <a:rPr lang="es-AR" dirty="0">
                <a:latin typeface="Corbel" panose="020B0503020204020204" pitchFamily="34" charset="0"/>
              </a:rPr>
              <a:t>.</a:t>
            </a:r>
          </a:p>
        </p:txBody>
      </p:sp>
      <p:sp>
        <p:nvSpPr>
          <p:cNvPr id="11" name="CuadroTexto 10">
            <a:extLst>
              <a:ext uri="{FF2B5EF4-FFF2-40B4-BE49-F238E27FC236}">
                <a16:creationId xmlns:a16="http://schemas.microsoft.com/office/drawing/2014/main" id="{445CEEF1-50BD-5E44-8923-0D439E00D248}"/>
              </a:ext>
            </a:extLst>
          </p:cNvPr>
          <p:cNvSpPr txBox="1"/>
          <p:nvPr/>
        </p:nvSpPr>
        <p:spPr>
          <a:xfrm>
            <a:off x="4100580" y="4016325"/>
            <a:ext cx="3064148" cy="923330"/>
          </a:xfrm>
          <a:prstGeom prst="rect">
            <a:avLst/>
          </a:prstGeom>
          <a:noFill/>
        </p:spPr>
        <p:txBody>
          <a:bodyPr wrap="square" rtlCol="0">
            <a:spAutoFit/>
          </a:bodyPr>
          <a:lstStyle/>
          <a:p>
            <a:r>
              <a:rPr lang="es-AR" dirty="0">
                <a:latin typeface="Corbel" panose="020B0503020204020204" pitchFamily="34" charset="0"/>
              </a:rPr>
              <a:t>La participación de todos es un compromiso eclesial irrenunciable.</a:t>
            </a:r>
          </a:p>
        </p:txBody>
      </p:sp>
      <p:sp>
        <p:nvSpPr>
          <p:cNvPr id="8" name="CuadroTexto 7">
            <a:extLst>
              <a:ext uri="{FF2B5EF4-FFF2-40B4-BE49-F238E27FC236}">
                <a16:creationId xmlns:a16="http://schemas.microsoft.com/office/drawing/2014/main" id="{C15ECF92-7CA4-704E-9D7E-54D6EB75AA13}"/>
              </a:ext>
            </a:extLst>
          </p:cNvPr>
          <p:cNvSpPr txBox="1"/>
          <p:nvPr/>
        </p:nvSpPr>
        <p:spPr>
          <a:xfrm>
            <a:off x="828008" y="1558095"/>
            <a:ext cx="3534032" cy="646331"/>
          </a:xfrm>
          <a:prstGeom prst="rect">
            <a:avLst/>
          </a:prstGeom>
          <a:noFill/>
        </p:spPr>
        <p:txBody>
          <a:bodyPr wrap="square" rtlCol="0">
            <a:spAutoFit/>
          </a:bodyPr>
          <a:lstStyle/>
          <a:p>
            <a:r>
              <a:rPr lang="es-AR" sz="3600" b="1" dirty="0">
                <a:latin typeface="Corbel" panose="020B0503020204020204" pitchFamily="34" charset="0"/>
              </a:rPr>
              <a:t>3 pilares</a:t>
            </a:r>
          </a:p>
        </p:txBody>
      </p:sp>
      <p:sp>
        <p:nvSpPr>
          <p:cNvPr id="12" name="CuadroTexto 11">
            <a:extLst>
              <a:ext uri="{FF2B5EF4-FFF2-40B4-BE49-F238E27FC236}">
                <a16:creationId xmlns:a16="http://schemas.microsoft.com/office/drawing/2014/main" id="{C5A075ED-B782-C749-A078-DAA906E69C25}"/>
              </a:ext>
            </a:extLst>
          </p:cNvPr>
          <p:cNvSpPr txBox="1"/>
          <p:nvPr/>
        </p:nvSpPr>
        <p:spPr>
          <a:xfrm>
            <a:off x="868170" y="3438778"/>
            <a:ext cx="2138406" cy="646331"/>
          </a:xfrm>
          <a:prstGeom prst="rect">
            <a:avLst/>
          </a:prstGeom>
          <a:noFill/>
        </p:spPr>
        <p:txBody>
          <a:bodyPr wrap="none" rtlCol="0">
            <a:spAutoFit/>
          </a:bodyPr>
          <a:lstStyle/>
          <a:p>
            <a:r>
              <a:rPr lang="es-AR" sz="3600" b="1" i="1" dirty="0">
                <a:solidFill>
                  <a:srgbClr val="BC6F88"/>
                </a:solidFill>
                <a:latin typeface="Corbel" panose="020B0503020204020204" pitchFamily="34" charset="0"/>
              </a:rPr>
              <a:t>Comunión</a:t>
            </a:r>
          </a:p>
        </p:txBody>
      </p:sp>
      <p:sp>
        <p:nvSpPr>
          <p:cNvPr id="15" name="CuadroTexto 14">
            <a:extLst>
              <a:ext uri="{FF2B5EF4-FFF2-40B4-BE49-F238E27FC236}">
                <a16:creationId xmlns:a16="http://schemas.microsoft.com/office/drawing/2014/main" id="{48A90E18-966D-0D46-8839-8729BCFD415E}"/>
              </a:ext>
            </a:extLst>
          </p:cNvPr>
          <p:cNvSpPr txBox="1"/>
          <p:nvPr/>
        </p:nvSpPr>
        <p:spPr>
          <a:xfrm>
            <a:off x="4194503" y="3427561"/>
            <a:ext cx="2742995" cy="646331"/>
          </a:xfrm>
          <a:prstGeom prst="rect">
            <a:avLst/>
          </a:prstGeom>
          <a:noFill/>
        </p:spPr>
        <p:txBody>
          <a:bodyPr wrap="none" rtlCol="0">
            <a:spAutoFit/>
          </a:bodyPr>
          <a:lstStyle/>
          <a:p>
            <a:r>
              <a:rPr lang="es-AR" sz="3600" b="1" i="1" dirty="0">
                <a:solidFill>
                  <a:srgbClr val="BC6F88"/>
                </a:solidFill>
                <a:latin typeface="Corbel" panose="020B0503020204020204" pitchFamily="34" charset="0"/>
              </a:rPr>
              <a:t>Participación</a:t>
            </a:r>
          </a:p>
        </p:txBody>
      </p:sp>
      <p:sp>
        <p:nvSpPr>
          <p:cNvPr id="16" name="CuadroTexto 15">
            <a:extLst>
              <a:ext uri="{FF2B5EF4-FFF2-40B4-BE49-F238E27FC236}">
                <a16:creationId xmlns:a16="http://schemas.microsoft.com/office/drawing/2014/main" id="{ECD8566C-EFAE-544F-A359-0D75E7230367}"/>
              </a:ext>
            </a:extLst>
          </p:cNvPr>
          <p:cNvSpPr txBox="1"/>
          <p:nvPr/>
        </p:nvSpPr>
        <p:spPr>
          <a:xfrm>
            <a:off x="8641136" y="3332524"/>
            <a:ext cx="1459054" cy="646331"/>
          </a:xfrm>
          <a:prstGeom prst="rect">
            <a:avLst/>
          </a:prstGeom>
          <a:noFill/>
        </p:spPr>
        <p:txBody>
          <a:bodyPr wrap="none" rtlCol="0">
            <a:spAutoFit/>
          </a:bodyPr>
          <a:lstStyle/>
          <a:p>
            <a:r>
              <a:rPr lang="es-AR" sz="3600" b="1" i="1" dirty="0">
                <a:solidFill>
                  <a:srgbClr val="BC6F88"/>
                </a:solidFill>
                <a:latin typeface="Corbel" panose="020B0503020204020204" pitchFamily="34" charset="0"/>
              </a:rPr>
              <a:t>Misión</a:t>
            </a:r>
          </a:p>
        </p:txBody>
      </p:sp>
      <p:sp>
        <p:nvSpPr>
          <p:cNvPr id="24" name="CuadroTexto 23">
            <a:extLst>
              <a:ext uri="{FF2B5EF4-FFF2-40B4-BE49-F238E27FC236}">
                <a16:creationId xmlns:a16="http://schemas.microsoft.com/office/drawing/2014/main" id="{F2F6A7F2-17B7-7C42-940A-F59BC97EE6E8}"/>
              </a:ext>
            </a:extLst>
          </p:cNvPr>
          <p:cNvSpPr txBox="1"/>
          <p:nvPr/>
        </p:nvSpPr>
        <p:spPr>
          <a:xfrm>
            <a:off x="818700" y="2439206"/>
            <a:ext cx="788999" cy="1015663"/>
          </a:xfrm>
          <a:prstGeom prst="rect">
            <a:avLst/>
          </a:prstGeom>
          <a:noFill/>
        </p:spPr>
        <p:txBody>
          <a:bodyPr wrap="none" rtlCol="0">
            <a:spAutoFit/>
          </a:bodyPr>
          <a:lstStyle/>
          <a:p>
            <a:r>
              <a:rPr lang="es-AR" sz="6000" b="1" dirty="0">
                <a:solidFill>
                  <a:srgbClr val="BC6F88"/>
                </a:solidFill>
                <a:latin typeface="Corbel" panose="020B0503020204020204" pitchFamily="34" charset="0"/>
              </a:rPr>
              <a:t>1.</a:t>
            </a:r>
          </a:p>
        </p:txBody>
      </p:sp>
      <p:sp>
        <p:nvSpPr>
          <p:cNvPr id="25" name="CuadroTexto 24">
            <a:extLst>
              <a:ext uri="{FF2B5EF4-FFF2-40B4-BE49-F238E27FC236}">
                <a16:creationId xmlns:a16="http://schemas.microsoft.com/office/drawing/2014/main" id="{FFBAAA47-3837-9E4B-8C3E-0DC0CCA0D49E}"/>
              </a:ext>
            </a:extLst>
          </p:cNvPr>
          <p:cNvSpPr txBox="1"/>
          <p:nvPr/>
        </p:nvSpPr>
        <p:spPr>
          <a:xfrm>
            <a:off x="4167381" y="2439206"/>
            <a:ext cx="788999" cy="1015663"/>
          </a:xfrm>
          <a:prstGeom prst="rect">
            <a:avLst/>
          </a:prstGeom>
          <a:noFill/>
        </p:spPr>
        <p:txBody>
          <a:bodyPr wrap="none" rtlCol="0">
            <a:spAutoFit/>
          </a:bodyPr>
          <a:lstStyle/>
          <a:p>
            <a:r>
              <a:rPr lang="es-AR" sz="6000" b="1" dirty="0">
                <a:solidFill>
                  <a:srgbClr val="BC6F88"/>
                </a:solidFill>
                <a:latin typeface="Corbel" panose="020B0503020204020204" pitchFamily="34" charset="0"/>
              </a:rPr>
              <a:t>2.</a:t>
            </a:r>
          </a:p>
        </p:txBody>
      </p:sp>
      <p:sp>
        <p:nvSpPr>
          <p:cNvPr id="26" name="CuadroTexto 25">
            <a:extLst>
              <a:ext uri="{FF2B5EF4-FFF2-40B4-BE49-F238E27FC236}">
                <a16:creationId xmlns:a16="http://schemas.microsoft.com/office/drawing/2014/main" id="{FE3EB50C-3CB2-5E48-BC22-ED4711F72F70}"/>
              </a:ext>
            </a:extLst>
          </p:cNvPr>
          <p:cNvSpPr txBox="1"/>
          <p:nvPr/>
        </p:nvSpPr>
        <p:spPr>
          <a:xfrm>
            <a:off x="7852137" y="2439206"/>
            <a:ext cx="788999" cy="1015663"/>
          </a:xfrm>
          <a:prstGeom prst="rect">
            <a:avLst/>
          </a:prstGeom>
          <a:noFill/>
        </p:spPr>
        <p:txBody>
          <a:bodyPr wrap="none" rtlCol="0">
            <a:spAutoFit/>
          </a:bodyPr>
          <a:lstStyle/>
          <a:p>
            <a:r>
              <a:rPr lang="es-AR" sz="6000" b="1" dirty="0">
                <a:solidFill>
                  <a:srgbClr val="BC6F88"/>
                </a:solidFill>
                <a:latin typeface="Corbel" panose="020B0503020204020204" pitchFamily="34" charset="0"/>
              </a:rPr>
              <a:t>3.</a:t>
            </a:r>
          </a:p>
        </p:txBody>
      </p:sp>
      <p:cxnSp>
        <p:nvCxnSpPr>
          <p:cNvPr id="27" name="Conector recto 26">
            <a:extLst>
              <a:ext uri="{FF2B5EF4-FFF2-40B4-BE49-F238E27FC236}">
                <a16:creationId xmlns:a16="http://schemas.microsoft.com/office/drawing/2014/main" id="{B4BCB455-55D8-0F4E-88D6-4E05F3957C37}"/>
              </a:ext>
            </a:extLst>
          </p:cNvPr>
          <p:cNvCxnSpPr>
            <a:cxnSpLocks/>
          </p:cNvCxnSpPr>
          <p:nvPr/>
        </p:nvCxnSpPr>
        <p:spPr>
          <a:xfrm>
            <a:off x="1607699" y="3118801"/>
            <a:ext cx="1679198"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28" name="Conector recto 27">
            <a:extLst>
              <a:ext uri="{FF2B5EF4-FFF2-40B4-BE49-F238E27FC236}">
                <a16:creationId xmlns:a16="http://schemas.microsoft.com/office/drawing/2014/main" id="{6EF09C90-82F4-8749-9E08-475ED632D9A7}"/>
              </a:ext>
            </a:extLst>
          </p:cNvPr>
          <p:cNvCxnSpPr>
            <a:cxnSpLocks/>
          </p:cNvCxnSpPr>
          <p:nvPr/>
        </p:nvCxnSpPr>
        <p:spPr>
          <a:xfrm>
            <a:off x="4956380" y="3127818"/>
            <a:ext cx="1679198"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29" name="Conector recto 28">
            <a:extLst>
              <a:ext uri="{FF2B5EF4-FFF2-40B4-BE49-F238E27FC236}">
                <a16:creationId xmlns:a16="http://schemas.microsoft.com/office/drawing/2014/main" id="{C3B57373-0D57-464E-8B27-2ADD0534B93E}"/>
              </a:ext>
            </a:extLst>
          </p:cNvPr>
          <p:cNvCxnSpPr>
            <a:cxnSpLocks/>
          </p:cNvCxnSpPr>
          <p:nvPr/>
        </p:nvCxnSpPr>
        <p:spPr>
          <a:xfrm>
            <a:off x="8641136" y="3127818"/>
            <a:ext cx="1679198"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sp>
        <p:nvSpPr>
          <p:cNvPr id="19" name="Rectángulo 18">
            <a:extLst>
              <a:ext uri="{FF2B5EF4-FFF2-40B4-BE49-F238E27FC236}">
                <a16:creationId xmlns:a16="http://schemas.microsoft.com/office/drawing/2014/main" id="{64B477B7-5DE3-9545-B3E2-B0F9DEF46098}"/>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5737633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910338" y="580440"/>
            <a:ext cx="831358" cy="828037"/>
          </a:xfrm>
          <a:prstGeom prst="rect">
            <a:avLst/>
          </a:prstGeom>
        </p:spPr>
      </p:pic>
      <p:sp>
        <p:nvSpPr>
          <p:cNvPr id="3" name="CuadroTexto 2">
            <a:extLst>
              <a:ext uri="{FF2B5EF4-FFF2-40B4-BE49-F238E27FC236}">
                <a16:creationId xmlns:a16="http://schemas.microsoft.com/office/drawing/2014/main" id="{D4FED83F-D73C-B747-BE1E-821AFB16D544}"/>
              </a:ext>
            </a:extLst>
          </p:cNvPr>
          <p:cNvSpPr txBox="1"/>
          <p:nvPr/>
        </p:nvSpPr>
        <p:spPr>
          <a:xfrm>
            <a:off x="7695623" y="3458724"/>
            <a:ext cx="3831232" cy="2862322"/>
          </a:xfrm>
          <a:prstGeom prst="rect">
            <a:avLst/>
          </a:prstGeom>
          <a:noFill/>
        </p:spPr>
        <p:txBody>
          <a:bodyPr wrap="square" rtlCol="0">
            <a:spAutoFit/>
          </a:bodyPr>
          <a:lstStyle/>
          <a:p>
            <a:r>
              <a:rPr lang="es-AR" sz="2000" b="1" dirty="0">
                <a:latin typeface="Corbel" panose="020B0503020204020204" pitchFamily="34" charset="0"/>
              </a:rPr>
              <a:t>Inmovilismo: </a:t>
            </a:r>
            <a:r>
              <a:rPr lang="es-AR" sz="2000" dirty="0">
                <a:latin typeface="Corbel" panose="020B0503020204020204" pitchFamily="34" charset="0"/>
              </a:rPr>
              <a:t>No cambiar porque siempre se ha hecho de esta manera. El Espíritu suscita una “inquietud interior”. Quedarse quietos no ayuda a la Iglesia. “</a:t>
            </a:r>
            <a:r>
              <a:rPr lang="es-AR" sz="2000" i="1" dirty="0">
                <a:latin typeface="Corbel" panose="020B0503020204020204" pitchFamily="34" charset="0"/>
              </a:rPr>
              <a:t>Inquietos, nunca quietos”. </a:t>
            </a:r>
            <a:r>
              <a:rPr lang="es-AR" sz="2000" dirty="0">
                <a:latin typeface="Corbel" panose="020B0503020204020204" pitchFamily="34" charset="0"/>
              </a:rPr>
              <a:t>El movimiento expresa también docilidad al espíritu que nos mueve interiormente. (CF. EG.23)</a:t>
            </a:r>
          </a:p>
        </p:txBody>
      </p:sp>
      <p:sp>
        <p:nvSpPr>
          <p:cNvPr id="4" name="CuadroTexto 3">
            <a:extLst>
              <a:ext uri="{FF2B5EF4-FFF2-40B4-BE49-F238E27FC236}">
                <a16:creationId xmlns:a16="http://schemas.microsoft.com/office/drawing/2014/main" id="{78076E8F-BFAB-0445-B6E7-24D34E96F209}"/>
              </a:ext>
            </a:extLst>
          </p:cNvPr>
          <p:cNvSpPr txBox="1"/>
          <p:nvPr/>
        </p:nvSpPr>
        <p:spPr>
          <a:xfrm>
            <a:off x="450304" y="580440"/>
            <a:ext cx="10231395" cy="646331"/>
          </a:xfrm>
          <a:prstGeom prst="rect">
            <a:avLst/>
          </a:prstGeom>
          <a:solidFill>
            <a:srgbClr val="FFFFFF">
              <a:alpha val="50196"/>
            </a:srgbClr>
          </a:solidFill>
        </p:spPr>
        <p:txBody>
          <a:bodyPr wrap="square" rtlCol="0">
            <a:spAutoFit/>
          </a:bodyPr>
          <a:lstStyle/>
          <a:p>
            <a:r>
              <a:rPr lang="es-AR" b="1" i="1" dirty="0">
                <a:solidFill>
                  <a:schemeClr val="bg1">
                    <a:lumMod val="65000"/>
                  </a:schemeClr>
                </a:solidFill>
                <a:latin typeface="Corbel" panose="020B0503020204020204" pitchFamily="34" charset="0"/>
              </a:rPr>
              <a:t>Sínodo:</a:t>
            </a:r>
          </a:p>
          <a:p>
            <a:r>
              <a:rPr lang="es-AR" b="1" i="1" dirty="0">
                <a:solidFill>
                  <a:schemeClr val="bg1">
                    <a:lumMod val="65000"/>
                  </a:schemeClr>
                </a:solidFill>
                <a:latin typeface="Corbel" panose="020B0503020204020204" pitchFamily="34" charset="0"/>
              </a:rPr>
              <a:t>Un modo de ser Iglesia</a:t>
            </a:r>
          </a:p>
        </p:txBody>
      </p:sp>
      <p:sp>
        <p:nvSpPr>
          <p:cNvPr id="5" name="Rectángulo 4">
            <a:extLst>
              <a:ext uri="{FF2B5EF4-FFF2-40B4-BE49-F238E27FC236}">
                <a16:creationId xmlns:a16="http://schemas.microsoft.com/office/drawing/2014/main" id="{A730B3AB-BEEB-2043-BBCF-C0BA7C748186}"/>
              </a:ext>
            </a:extLst>
          </p:cNvPr>
          <p:cNvSpPr/>
          <p:nvPr/>
        </p:nvSpPr>
        <p:spPr>
          <a:xfrm>
            <a:off x="0" y="402064"/>
            <a:ext cx="337625"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E35EB665-A25D-2D44-8793-233BE4D729F5}"/>
              </a:ext>
            </a:extLst>
          </p:cNvPr>
          <p:cNvSpPr txBox="1"/>
          <p:nvPr/>
        </p:nvSpPr>
        <p:spPr>
          <a:xfrm>
            <a:off x="788713" y="3351143"/>
            <a:ext cx="2684850" cy="1938992"/>
          </a:xfrm>
          <a:prstGeom prst="rect">
            <a:avLst/>
          </a:prstGeom>
          <a:noFill/>
        </p:spPr>
        <p:txBody>
          <a:bodyPr wrap="square" rtlCol="0">
            <a:spAutoFit/>
          </a:bodyPr>
          <a:lstStyle/>
          <a:p>
            <a:pPr marL="0" indent="0">
              <a:buNone/>
            </a:pPr>
            <a:r>
              <a:rPr lang="es-AR" sz="2000" b="1" dirty="0">
                <a:latin typeface="Corbel" panose="020B0503020204020204" pitchFamily="34" charset="0"/>
              </a:rPr>
              <a:t>Formalismo: </a:t>
            </a:r>
            <a:r>
              <a:rPr lang="es-AR" sz="2000" dirty="0">
                <a:latin typeface="Corbel" panose="020B0503020204020204" pitchFamily="34" charset="0"/>
              </a:rPr>
              <a:t>visiones verticalistas, distorsionadas, parciales. El clericalismo que separa y desvincula.</a:t>
            </a:r>
          </a:p>
        </p:txBody>
      </p:sp>
      <p:sp>
        <p:nvSpPr>
          <p:cNvPr id="11" name="CuadroTexto 10">
            <a:extLst>
              <a:ext uri="{FF2B5EF4-FFF2-40B4-BE49-F238E27FC236}">
                <a16:creationId xmlns:a16="http://schemas.microsoft.com/office/drawing/2014/main" id="{445CEEF1-50BD-5E44-8923-0D439E00D248}"/>
              </a:ext>
            </a:extLst>
          </p:cNvPr>
          <p:cNvSpPr txBox="1"/>
          <p:nvPr/>
        </p:nvSpPr>
        <p:spPr>
          <a:xfrm>
            <a:off x="4046419" y="3446150"/>
            <a:ext cx="3069427" cy="1631216"/>
          </a:xfrm>
          <a:prstGeom prst="rect">
            <a:avLst/>
          </a:prstGeom>
          <a:noFill/>
        </p:spPr>
        <p:txBody>
          <a:bodyPr wrap="square" rtlCol="0">
            <a:spAutoFit/>
          </a:bodyPr>
          <a:lstStyle/>
          <a:p>
            <a:pPr marL="0" indent="0">
              <a:buNone/>
            </a:pPr>
            <a:r>
              <a:rPr lang="es-AR" sz="2000" b="1" dirty="0">
                <a:latin typeface="Corbel" panose="020B0503020204020204" pitchFamily="34" charset="0"/>
              </a:rPr>
              <a:t>Intelectualismo: </a:t>
            </a:r>
            <a:r>
              <a:rPr lang="es-AR" sz="2000" dirty="0">
                <a:latin typeface="Corbel" panose="020B0503020204020204" pitchFamily="34" charset="0"/>
              </a:rPr>
              <a:t>hacer de la sinodalidad un grupo de estudio, una discusión teológica, algo que no se lleve a la praxis eclesial.</a:t>
            </a:r>
          </a:p>
        </p:txBody>
      </p:sp>
      <p:sp>
        <p:nvSpPr>
          <p:cNvPr id="8" name="CuadroTexto 7">
            <a:extLst>
              <a:ext uri="{FF2B5EF4-FFF2-40B4-BE49-F238E27FC236}">
                <a16:creationId xmlns:a16="http://schemas.microsoft.com/office/drawing/2014/main" id="{C15ECF92-7CA4-704E-9D7E-54D6EB75AA13}"/>
              </a:ext>
            </a:extLst>
          </p:cNvPr>
          <p:cNvSpPr txBox="1"/>
          <p:nvPr/>
        </p:nvSpPr>
        <p:spPr>
          <a:xfrm>
            <a:off x="978842" y="1542802"/>
            <a:ext cx="3534032" cy="646331"/>
          </a:xfrm>
          <a:prstGeom prst="rect">
            <a:avLst/>
          </a:prstGeom>
          <a:noFill/>
        </p:spPr>
        <p:txBody>
          <a:bodyPr wrap="square" rtlCol="0">
            <a:spAutoFit/>
          </a:bodyPr>
          <a:lstStyle/>
          <a:p>
            <a:r>
              <a:rPr lang="es-AR" sz="3600" b="1" dirty="0">
                <a:latin typeface="Corbel" panose="020B0503020204020204" pitchFamily="34" charset="0"/>
              </a:rPr>
              <a:t>3 riesgos</a:t>
            </a:r>
          </a:p>
        </p:txBody>
      </p:sp>
      <p:sp>
        <p:nvSpPr>
          <p:cNvPr id="12" name="CuadroTexto 11">
            <a:extLst>
              <a:ext uri="{FF2B5EF4-FFF2-40B4-BE49-F238E27FC236}">
                <a16:creationId xmlns:a16="http://schemas.microsoft.com/office/drawing/2014/main" id="{C5A075ED-B782-C749-A078-DAA906E69C25}"/>
              </a:ext>
            </a:extLst>
          </p:cNvPr>
          <p:cNvSpPr txBox="1"/>
          <p:nvPr/>
        </p:nvSpPr>
        <p:spPr>
          <a:xfrm>
            <a:off x="682776" y="2354026"/>
            <a:ext cx="1084239" cy="1015663"/>
          </a:xfrm>
          <a:prstGeom prst="rect">
            <a:avLst/>
          </a:prstGeom>
          <a:noFill/>
        </p:spPr>
        <p:txBody>
          <a:bodyPr wrap="square" rtlCol="0">
            <a:spAutoFit/>
          </a:bodyPr>
          <a:lstStyle/>
          <a:p>
            <a:r>
              <a:rPr lang="es-AR" sz="6000" b="1" dirty="0">
                <a:solidFill>
                  <a:srgbClr val="BC6F88"/>
                </a:solidFill>
                <a:latin typeface="Corbel" panose="020B0503020204020204" pitchFamily="34" charset="0"/>
              </a:rPr>
              <a:t>1.</a:t>
            </a:r>
          </a:p>
        </p:txBody>
      </p:sp>
      <p:cxnSp>
        <p:nvCxnSpPr>
          <p:cNvPr id="19" name="Conector recto 18">
            <a:extLst>
              <a:ext uri="{FF2B5EF4-FFF2-40B4-BE49-F238E27FC236}">
                <a16:creationId xmlns:a16="http://schemas.microsoft.com/office/drawing/2014/main" id="{2DAA7D50-8DDF-D846-8ADA-34858A9344A6}"/>
              </a:ext>
            </a:extLst>
          </p:cNvPr>
          <p:cNvCxnSpPr>
            <a:cxnSpLocks/>
          </p:cNvCxnSpPr>
          <p:nvPr/>
        </p:nvCxnSpPr>
        <p:spPr>
          <a:xfrm>
            <a:off x="1471775" y="3104007"/>
            <a:ext cx="1588801"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D9452CA5-425D-B245-BADF-CD137C52EABC}"/>
              </a:ext>
            </a:extLst>
          </p:cNvPr>
          <p:cNvSpPr txBox="1"/>
          <p:nvPr/>
        </p:nvSpPr>
        <p:spPr>
          <a:xfrm>
            <a:off x="4031457" y="2354026"/>
            <a:ext cx="962835" cy="1015663"/>
          </a:xfrm>
          <a:prstGeom prst="rect">
            <a:avLst/>
          </a:prstGeom>
          <a:noFill/>
        </p:spPr>
        <p:txBody>
          <a:bodyPr wrap="square" rtlCol="0">
            <a:spAutoFit/>
          </a:bodyPr>
          <a:lstStyle/>
          <a:p>
            <a:r>
              <a:rPr lang="es-AR" sz="6000" b="1" dirty="0">
                <a:solidFill>
                  <a:srgbClr val="BC6F88"/>
                </a:solidFill>
                <a:latin typeface="Corbel" panose="020B0503020204020204" pitchFamily="34" charset="0"/>
              </a:rPr>
              <a:t>2.</a:t>
            </a:r>
          </a:p>
        </p:txBody>
      </p:sp>
      <p:sp>
        <p:nvSpPr>
          <p:cNvPr id="18" name="CuadroTexto 17">
            <a:extLst>
              <a:ext uri="{FF2B5EF4-FFF2-40B4-BE49-F238E27FC236}">
                <a16:creationId xmlns:a16="http://schemas.microsoft.com/office/drawing/2014/main" id="{F7C87610-2FF7-5A4C-8B83-DC4A346C658D}"/>
              </a:ext>
            </a:extLst>
          </p:cNvPr>
          <p:cNvSpPr txBox="1"/>
          <p:nvPr/>
        </p:nvSpPr>
        <p:spPr>
          <a:xfrm>
            <a:off x="7716213" y="2354026"/>
            <a:ext cx="1143581" cy="1015663"/>
          </a:xfrm>
          <a:prstGeom prst="rect">
            <a:avLst/>
          </a:prstGeom>
          <a:noFill/>
        </p:spPr>
        <p:txBody>
          <a:bodyPr wrap="square" rtlCol="0">
            <a:spAutoFit/>
          </a:bodyPr>
          <a:lstStyle/>
          <a:p>
            <a:r>
              <a:rPr lang="es-AR" sz="6000" b="1" dirty="0">
                <a:solidFill>
                  <a:srgbClr val="BC6F88"/>
                </a:solidFill>
                <a:latin typeface="Corbel" panose="020B0503020204020204" pitchFamily="34" charset="0"/>
              </a:rPr>
              <a:t>3.</a:t>
            </a:r>
          </a:p>
        </p:txBody>
      </p:sp>
      <p:cxnSp>
        <p:nvCxnSpPr>
          <p:cNvPr id="23" name="Conector recto 22">
            <a:extLst>
              <a:ext uri="{FF2B5EF4-FFF2-40B4-BE49-F238E27FC236}">
                <a16:creationId xmlns:a16="http://schemas.microsoft.com/office/drawing/2014/main" id="{9BDEF669-1BCC-4144-84DC-94CB36DF5558}"/>
              </a:ext>
            </a:extLst>
          </p:cNvPr>
          <p:cNvCxnSpPr>
            <a:cxnSpLocks/>
          </p:cNvCxnSpPr>
          <p:nvPr/>
        </p:nvCxnSpPr>
        <p:spPr>
          <a:xfrm>
            <a:off x="4783386" y="3116364"/>
            <a:ext cx="1588801"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07AFC61C-5B86-8141-969B-8B9BFF364020}"/>
              </a:ext>
            </a:extLst>
          </p:cNvPr>
          <p:cNvCxnSpPr>
            <a:cxnSpLocks/>
          </p:cNvCxnSpPr>
          <p:nvPr/>
        </p:nvCxnSpPr>
        <p:spPr>
          <a:xfrm>
            <a:off x="8478057" y="3116364"/>
            <a:ext cx="1588801"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94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356373" y="596568"/>
            <a:ext cx="10231395" cy="584775"/>
          </a:xfrm>
          <a:prstGeom prst="rect">
            <a:avLst/>
          </a:prstGeom>
          <a:solidFill>
            <a:srgbClr val="FFFFFF">
              <a:alpha val="50196"/>
            </a:srgbClr>
          </a:solidFill>
        </p:spPr>
        <p:txBody>
          <a:bodyPr wrap="square" rtlCol="0">
            <a:spAutoFit/>
          </a:bodyPr>
          <a:lstStyle/>
          <a:p>
            <a:r>
              <a:rPr lang="es-AR" sz="3200" b="1" i="1" dirty="0">
                <a:latin typeface="Corbel" panose="020B0503020204020204" pitchFamily="34" charset="0"/>
              </a:rPr>
              <a:t>Sínodo: A la escucha del Espíritu Santo</a:t>
            </a:r>
          </a:p>
        </p:txBody>
      </p:sp>
      <p:sp>
        <p:nvSpPr>
          <p:cNvPr id="30" name="CuadroTexto 29">
            <a:extLst>
              <a:ext uri="{FF2B5EF4-FFF2-40B4-BE49-F238E27FC236}">
                <a16:creationId xmlns:a16="http://schemas.microsoft.com/office/drawing/2014/main" id="{B922BAD2-0DA7-D04A-97EB-C526DDA03409}"/>
              </a:ext>
            </a:extLst>
          </p:cNvPr>
          <p:cNvSpPr txBox="1"/>
          <p:nvPr/>
        </p:nvSpPr>
        <p:spPr>
          <a:xfrm>
            <a:off x="8382765" y="3924878"/>
            <a:ext cx="2926892" cy="2246769"/>
          </a:xfrm>
          <a:prstGeom prst="rect">
            <a:avLst/>
          </a:prstGeom>
          <a:noFill/>
        </p:spPr>
        <p:txBody>
          <a:bodyPr wrap="square" rtlCol="0">
            <a:spAutoFit/>
          </a:bodyPr>
          <a:lstStyle/>
          <a:p>
            <a:r>
              <a:rPr lang="es-AR" sz="2000" dirty="0">
                <a:latin typeface="Corbel" panose="020B0503020204020204" pitchFamily="34" charset="0"/>
              </a:rPr>
              <a:t>Nos enseña la </a:t>
            </a:r>
            <a:r>
              <a:rPr lang="es-AR" sz="2000" b="1" dirty="0">
                <a:latin typeface="Corbel" panose="020B0503020204020204" pitchFamily="34" charset="0"/>
              </a:rPr>
              <a:t>Diakonía</a:t>
            </a:r>
            <a:r>
              <a:rPr lang="es-AR" sz="2000" dirty="0">
                <a:latin typeface="Corbel" panose="020B0503020204020204" pitchFamily="34" charset="0"/>
              </a:rPr>
              <a:t> (Hch. 6,1-7), con el discernimiento, con las necesidades, con la realidad de la vida y su fuerza, la Iglesia avanza, camina junta, es sinodal.</a:t>
            </a:r>
          </a:p>
        </p:txBody>
      </p:sp>
      <p:sp>
        <p:nvSpPr>
          <p:cNvPr id="24" name="CuadroTexto 23">
            <a:extLst>
              <a:ext uri="{FF2B5EF4-FFF2-40B4-BE49-F238E27FC236}">
                <a16:creationId xmlns:a16="http://schemas.microsoft.com/office/drawing/2014/main" id="{0D1882E1-216E-4D4E-B8E2-914DF0AD8685}"/>
              </a:ext>
            </a:extLst>
          </p:cNvPr>
          <p:cNvSpPr txBox="1"/>
          <p:nvPr/>
        </p:nvSpPr>
        <p:spPr>
          <a:xfrm>
            <a:off x="744794" y="3980885"/>
            <a:ext cx="1971803" cy="2246769"/>
          </a:xfrm>
          <a:prstGeom prst="rect">
            <a:avLst/>
          </a:prstGeom>
          <a:noFill/>
        </p:spPr>
        <p:txBody>
          <a:bodyPr wrap="square" rtlCol="0">
            <a:spAutoFit/>
          </a:bodyPr>
          <a:lstStyle/>
          <a:p>
            <a:r>
              <a:rPr lang="es-AR" sz="2000" dirty="0">
                <a:latin typeface="Corbel" panose="020B0503020204020204" pitchFamily="34" charset="0"/>
              </a:rPr>
              <a:t>Es el </a:t>
            </a:r>
            <a:r>
              <a:rPr lang="es-AR" sz="2000" b="1" dirty="0">
                <a:latin typeface="Corbel" panose="020B0503020204020204" pitchFamily="34" charset="0"/>
              </a:rPr>
              <a:t>gran protagonista </a:t>
            </a:r>
            <a:r>
              <a:rPr lang="es-AR" sz="2000" dirty="0">
                <a:latin typeface="Corbel" panose="020B0503020204020204" pitchFamily="34" charset="0"/>
              </a:rPr>
              <a:t>de la Iglesia. Aprendemos del libro de los Hechos de los Apóstoles.</a:t>
            </a:r>
          </a:p>
        </p:txBody>
      </p:sp>
      <p:sp>
        <p:nvSpPr>
          <p:cNvPr id="27" name="CuadroTexto 26">
            <a:extLst>
              <a:ext uri="{FF2B5EF4-FFF2-40B4-BE49-F238E27FC236}">
                <a16:creationId xmlns:a16="http://schemas.microsoft.com/office/drawing/2014/main" id="{766662D7-D01E-4249-ADB1-F7196AF419B6}"/>
              </a:ext>
            </a:extLst>
          </p:cNvPr>
          <p:cNvSpPr txBox="1"/>
          <p:nvPr/>
        </p:nvSpPr>
        <p:spPr>
          <a:xfrm>
            <a:off x="2911727" y="4317348"/>
            <a:ext cx="1971803" cy="1938992"/>
          </a:xfrm>
          <a:prstGeom prst="rect">
            <a:avLst/>
          </a:prstGeom>
          <a:noFill/>
        </p:spPr>
        <p:txBody>
          <a:bodyPr wrap="square" rtlCol="0">
            <a:spAutoFit/>
          </a:bodyPr>
          <a:lstStyle/>
          <a:p>
            <a:r>
              <a:rPr lang="es-AR" sz="2000" dirty="0">
                <a:latin typeface="Corbel" panose="020B0503020204020204" pitchFamily="34" charset="0"/>
              </a:rPr>
              <a:t>Nos participa de la vida íntima de la Trinidad y </a:t>
            </a:r>
            <a:r>
              <a:rPr lang="es-AR" sz="2000" b="1" dirty="0">
                <a:latin typeface="Corbel" panose="020B0503020204020204" pitchFamily="34" charset="0"/>
              </a:rPr>
              <a:t>nos enseña </a:t>
            </a:r>
            <a:r>
              <a:rPr lang="es-AR" sz="2000" dirty="0">
                <a:latin typeface="Corbel" panose="020B0503020204020204" pitchFamily="34" charset="0"/>
              </a:rPr>
              <a:t>a contemplarla e imitarla.</a:t>
            </a:r>
          </a:p>
        </p:txBody>
      </p:sp>
      <p:sp>
        <p:nvSpPr>
          <p:cNvPr id="26" name="CuadroTexto 25">
            <a:extLst>
              <a:ext uri="{FF2B5EF4-FFF2-40B4-BE49-F238E27FC236}">
                <a16:creationId xmlns:a16="http://schemas.microsoft.com/office/drawing/2014/main" id="{CE43AA18-77AD-F34C-88FD-07548B1AC19A}"/>
              </a:ext>
            </a:extLst>
          </p:cNvPr>
          <p:cNvSpPr txBox="1"/>
          <p:nvPr/>
        </p:nvSpPr>
        <p:spPr>
          <a:xfrm>
            <a:off x="3051135" y="2164389"/>
            <a:ext cx="1776479" cy="1323439"/>
          </a:xfrm>
          <a:prstGeom prst="rect">
            <a:avLst/>
          </a:prstGeom>
          <a:noFill/>
        </p:spPr>
        <p:txBody>
          <a:bodyPr wrap="square" rtlCol="0">
            <a:spAutoFit/>
          </a:bodyPr>
          <a:lstStyle/>
          <a:p>
            <a:r>
              <a:rPr lang="es-AR" sz="2000" dirty="0">
                <a:latin typeface="Corbel" panose="020B0503020204020204" pitchFamily="34" charset="0"/>
              </a:rPr>
              <a:t>Recrea entre nosotros un </a:t>
            </a:r>
            <a:r>
              <a:rPr lang="es-AR" sz="2000" b="1" dirty="0">
                <a:latin typeface="Corbel" panose="020B0503020204020204" pitchFamily="34" charset="0"/>
              </a:rPr>
              <a:t>nuevo Pentecostés</a:t>
            </a:r>
            <a:r>
              <a:rPr lang="es-AR" sz="2000" dirty="0">
                <a:latin typeface="Corbel" panose="020B0503020204020204" pitchFamily="34" charset="0"/>
              </a:rPr>
              <a:t>.</a:t>
            </a:r>
          </a:p>
        </p:txBody>
      </p:sp>
      <p:sp>
        <p:nvSpPr>
          <p:cNvPr id="28" name="CuadroTexto 27">
            <a:extLst>
              <a:ext uri="{FF2B5EF4-FFF2-40B4-BE49-F238E27FC236}">
                <a16:creationId xmlns:a16="http://schemas.microsoft.com/office/drawing/2014/main" id="{E25534E4-BA65-A54C-9126-8466FA779412}"/>
              </a:ext>
            </a:extLst>
          </p:cNvPr>
          <p:cNvSpPr txBox="1"/>
          <p:nvPr/>
        </p:nvSpPr>
        <p:spPr>
          <a:xfrm>
            <a:off x="5437997" y="1856612"/>
            <a:ext cx="2178156" cy="1631216"/>
          </a:xfrm>
          <a:prstGeom prst="rect">
            <a:avLst/>
          </a:prstGeom>
          <a:noFill/>
        </p:spPr>
        <p:txBody>
          <a:bodyPr wrap="square" rtlCol="0">
            <a:spAutoFit/>
          </a:bodyPr>
          <a:lstStyle/>
          <a:p>
            <a:r>
              <a:rPr lang="es-AR" sz="2000" dirty="0">
                <a:latin typeface="Corbel" panose="020B0503020204020204" pitchFamily="34" charset="0"/>
              </a:rPr>
              <a:t>Su fuego </a:t>
            </a:r>
            <a:r>
              <a:rPr lang="es-AR" sz="2000" b="1" dirty="0">
                <a:latin typeface="Corbel" panose="020B0503020204020204" pitchFamily="34" charset="0"/>
              </a:rPr>
              <a:t>destraba</a:t>
            </a:r>
            <a:r>
              <a:rPr lang="es-AR" sz="2000" dirty="0">
                <a:latin typeface="Corbel" panose="020B0503020204020204" pitchFamily="34" charset="0"/>
              </a:rPr>
              <a:t> la lengua, </a:t>
            </a:r>
            <a:r>
              <a:rPr lang="es-AR" sz="2000" b="1" dirty="0">
                <a:latin typeface="Corbel" panose="020B0503020204020204" pitchFamily="34" charset="0"/>
              </a:rPr>
              <a:t>ablanda</a:t>
            </a:r>
            <a:r>
              <a:rPr lang="es-AR" sz="2000" dirty="0">
                <a:latin typeface="Corbel" panose="020B0503020204020204" pitchFamily="34" charset="0"/>
              </a:rPr>
              <a:t> el corazón, </a:t>
            </a:r>
            <a:r>
              <a:rPr lang="es-AR" sz="2000" b="1" dirty="0">
                <a:latin typeface="Corbel" panose="020B0503020204020204" pitchFamily="34" charset="0"/>
              </a:rPr>
              <a:t>enardece</a:t>
            </a:r>
            <a:r>
              <a:rPr lang="es-AR" sz="2000" dirty="0">
                <a:latin typeface="Corbel" panose="020B0503020204020204" pitchFamily="34" charset="0"/>
              </a:rPr>
              <a:t> el espíritu.</a:t>
            </a:r>
          </a:p>
        </p:txBody>
      </p:sp>
      <p:sp>
        <p:nvSpPr>
          <p:cNvPr id="29" name="CuadroTexto 28">
            <a:extLst>
              <a:ext uri="{FF2B5EF4-FFF2-40B4-BE49-F238E27FC236}">
                <a16:creationId xmlns:a16="http://schemas.microsoft.com/office/drawing/2014/main" id="{C4DD10E4-7AFD-E543-891C-E5BFD5D0C569}"/>
              </a:ext>
            </a:extLst>
          </p:cNvPr>
          <p:cNvSpPr txBox="1"/>
          <p:nvPr/>
        </p:nvSpPr>
        <p:spPr>
          <a:xfrm>
            <a:off x="8368215" y="1532743"/>
            <a:ext cx="2455436" cy="1938992"/>
          </a:xfrm>
          <a:prstGeom prst="rect">
            <a:avLst/>
          </a:prstGeom>
          <a:noFill/>
        </p:spPr>
        <p:txBody>
          <a:bodyPr wrap="square" rtlCol="0">
            <a:spAutoFit/>
          </a:bodyPr>
          <a:lstStyle/>
          <a:p>
            <a:r>
              <a:rPr lang="es-AR" sz="2000" b="1" dirty="0">
                <a:latin typeface="Corbel" panose="020B0503020204020204" pitchFamily="34" charset="0"/>
              </a:rPr>
              <a:t>Concilia</a:t>
            </a:r>
            <a:r>
              <a:rPr lang="es-AR" sz="2000" dirty="0">
                <a:latin typeface="Corbel" panose="020B0503020204020204" pitchFamily="34" charset="0"/>
              </a:rPr>
              <a:t> diferencias y distancias y las </a:t>
            </a:r>
            <a:r>
              <a:rPr lang="es-AR" sz="2000" b="1" dirty="0">
                <a:latin typeface="Corbel" panose="020B0503020204020204" pitchFamily="34" charset="0"/>
              </a:rPr>
              <a:t>transforma</a:t>
            </a:r>
            <a:r>
              <a:rPr lang="es-AR" sz="2000" dirty="0">
                <a:latin typeface="Corbel" panose="020B0503020204020204" pitchFamily="34" charset="0"/>
              </a:rPr>
              <a:t> en familiaridad y proximidad. </a:t>
            </a:r>
            <a:r>
              <a:rPr lang="es-AR" sz="1600" i="1" dirty="0">
                <a:latin typeface="Corbel" panose="020B0503020204020204" pitchFamily="34" charset="0"/>
              </a:rPr>
              <a:t>(Encuentro de Pedro y Cornelio)</a:t>
            </a:r>
            <a:endParaRPr lang="es-AR" sz="1600" dirty="0"/>
          </a:p>
        </p:txBody>
      </p:sp>
      <p:sp>
        <p:nvSpPr>
          <p:cNvPr id="6" name="CuadroTexto 5">
            <a:extLst>
              <a:ext uri="{FF2B5EF4-FFF2-40B4-BE49-F238E27FC236}">
                <a16:creationId xmlns:a16="http://schemas.microsoft.com/office/drawing/2014/main" id="{DF5952A9-356D-DC49-AE5B-3108A46EDFF6}"/>
              </a:ext>
            </a:extLst>
          </p:cNvPr>
          <p:cNvSpPr txBox="1"/>
          <p:nvPr/>
        </p:nvSpPr>
        <p:spPr>
          <a:xfrm>
            <a:off x="5386106" y="4069206"/>
            <a:ext cx="2797780" cy="2246769"/>
          </a:xfrm>
          <a:prstGeom prst="rect">
            <a:avLst/>
          </a:prstGeom>
          <a:noFill/>
        </p:spPr>
        <p:txBody>
          <a:bodyPr wrap="square" rtlCol="0">
            <a:spAutoFit/>
          </a:bodyPr>
          <a:lstStyle/>
          <a:p>
            <a:r>
              <a:rPr lang="es-AR" sz="2000" dirty="0">
                <a:latin typeface="Corbel" panose="020B0503020204020204" pitchFamily="34" charset="0"/>
              </a:rPr>
              <a:t>Pone en crisis: empuja a atreverse, a cuestionar, a reconsiderar, a equivocarse y a aprender de ello, y sobre todo a esperar a pesar de las dificultades. </a:t>
            </a:r>
          </a:p>
        </p:txBody>
      </p:sp>
      <p:cxnSp>
        <p:nvCxnSpPr>
          <p:cNvPr id="32" name="Conector recto 31">
            <a:extLst>
              <a:ext uri="{FF2B5EF4-FFF2-40B4-BE49-F238E27FC236}">
                <a16:creationId xmlns:a16="http://schemas.microsoft.com/office/drawing/2014/main" id="{08D50DA7-BDAF-EE4B-8FCF-4B711EA231AD}"/>
              </a:ext>
            </a:extLst>
          </p:cNvPr>
          <p:cNvCxnSpPr>
            <a:cxnSpLocks/>
          </p:cNvCxnSpPr>
          <p:nvPr/>
        </p:nvCxnSpPr>
        <p:spPr>
          <a:xfrm>
            <a:off x="810619" y="6267344"/>
            <a:ext cx="1535016"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42A8E550-51D3-024B-84FF-C150E62C9873}"/>
              </a:ext>
            </a:extLst>
          </p:cNvPr>
          <p:cNvSpPr txBox="1"/>
          <p:nvPr/>
        </p:nvSpPr>
        <p:spPr>
          <a:xfrm>
            <a:off x="744794" y="1945794"/>
            <a:ext cx="1678859" cy="1569660"/>
          </a:xfrm>
          <a:prstGeom prst="rect">
            <a:avLst/>
          </a:prstGeom>
          <a:noFill/>
        </p:spPr>
        <p:txBody>
          <a:bodyPr wrap="square" rtlCol="0">
            <a:spAutoFit/>
          </a:bodyPr>
          <a:lstStyle/>
          <a:p>
            <a:r>
              <a:rPr lang="es-AR" sz="3200" b="1" i="1" dirty="0">
                <a:solidFill>
                  <a:srgbClr val="BC6F88"/>
                </a:solidFill>
                <a:latin typeface="Corbel" panose="020B0503020204020204" pitchFamily="34" charset="0"/>
              </a:rPr>
              <a:t>El</a:t>
            </a:r>
          </a:p>
          <a:p>
            <a:r>
              <a:rPr lang="es-AR" sz="3200" b="1" i="1" dirty="0">
                <a:solidFill>
                  <a:srgbClr val="BC6F88"/>
                </a:solidFill>
                <a:latin typeface="Corbel" panose="020B0503020204020204" pitchFamily="34" charset="0"/>
              </a:rPr>
              <a:t>Espíritu</a:t>
            </a:r>
          </a:p>
          <a:p>
            <a:r>
              <a:rPr lang="es-AR" sz="3200" b="1" i="1" dirty="0">
                <a:solidFill>
                  <a:srgbClr val="BC6F88"/>
                </a:solidFill>
                <a:latin typeface="Corbel" panose="020B0503020204020204" pitchFamily="34" charset="0"/>
              </a:rPr>
              <a:t>Santo</a:t>
            </a:r>
          </a:p>
        </p:txBody>
      </p:sp>
      <p:cxnSp>
        <p:nvCxnSpPr>
          <p:cNvPr id="37" name="Conector recto 36">
            <a:extLst>
              <a:ext uri="{FF2B5EF4-FFF2-40B4-BE49-F238E27FC236}">
                <a16:creationId xmlns:a16="http://schemas.microsoft.com/office/drawing/2014/main" id="{B852F604-3513-5B4A-8701-5C5D0E2D6E31}"/>
              </a:ext>
            </a:extLst>
          </p:cNvPr>
          <p:cNvCxnSpPr>
            <a:cxnSpLocks/>
          </p:cNvCxnSpPr>
          <p:nvPr/>
        </p:nvCxnSpPr>
        <p:spPr>
          <a:xfrm>
            <a:off x="2977350" y="6267344"/>
            <a:ext cx="1535016"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B0ED81C6-00E2-6F43-AB0A-1CA2688D4672}"/>
              </a:ext>
            </a:extLst>
          </p:cNvPr>
          <p:cNvCxnSpPr>
            <a:cxnSpLocks/>
          </p:cNvCxnSpPr>
          <p:nvPr/>
        </p:nvCxnSpPr>
        <p:spPr>
          <a:xfrm>
            <a:off x="5472071" y="6267344"/>
            <a:ext cx="2473324"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39" name="Conector recto 38">
            <a:extLst>
              <a:ext uri="{FF2B5EF4-FFF2-40B4-BE49-F238E27FC236}">
                <a16:creationId xmlns:a16="http://schemas.microsoft.com/office/drawing/2014/main" id="{714AD877-F3BF-5840-9F07-6ED80B95493E}"/>
              </a:ext>
            </a:extLst>
          </p:cNvPr>
          <p:cNvCxnSpPr>
            <a:cxnSpLocks/>
          </p:cNvCxnSpPr>
          <p:nvPr/>
        </p:nvCxnSpPr>
        <p:spPr>
          <a:xfrm>
            <a:off x="3118018" y="3517966"/>
            <a:ext cx="1535016"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40" name="Conector recto 39">
            <a:extLst>
              <a:ext uri="{FF2B5EF4-FFF2-40B4-BE49-F238E27FC236}">
                <a16:creationId xmlns:a16="http://schemas.microsoft.com/office/drawing/2014/main" id="{8BE887BA-AF50-EA46-B075-D41522BDFD41}"/>
              </a:ext>
            </a:extLst>
          </p:cNvPr>
          <p:cNvCxnSpPr>
            <a:cxnSpLocks/>
          </p:cNvCxnSpPr>
          <p:nvPr/>
        </p:nvCxnSpPr>
        <p:spPr>
          <a:xfrm>
            <a:off x="5531705" y="3517966"/>
            <a:ext cx="1944133"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F334F48D-9D7D-FF43-9BF2-D2787543A684}"/>
              </a:ext>
            </a:extLst>
          </p:cNvPr>
          <p:cNvCxnSpPr>
            <a:cxnSpLocks/>
          </p:cNvCxnSpPr>
          <p:nvPr/>
        </p:nvCxnSpPr>
        <p:spPr>
          <a:xfrm>
            <a:off x="8423992" y="3517966"/>
            <a:ext cx="2455436"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42" name="Conector recto 41">
            <a:extLst>
              <a:ext uri="{FF2B5EF4-FFF2-40B4-BE49-F238E27FC236}">
                <a16:creationId xmlns:a16="http://schemas.microsoft.com/office/drawing/2014/main" id="{AACFA38C-8051-7E4C-AB9D-22D5AC52E213}"/>
              </a:ext>
            </a:extLst>
          </p:cNvPr>
          <p:cNvCxnSpPr>
            <a:cxnSpLocks/>
          </p:cNvCxnSpPr>
          <p:nvPr/>
        </p:nvCxnSpPr>
        <p:spPr>
          <a:xfrm>
            <a:off x="8423992" y="6267344"/>
            <a:ext cx="2622949"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sp>
        <p:nvSpPr>
          <p:cNvPr id="44" name="Rectángulo 43">
            <a:extLst>
              <a:ext uri="{FF2B5EF4-FFF2-40B4-BE49-F238E27FC236}">
                <a16:creationId xmlns:a16="http://schemas.microsoft.com/office/drawing/2014/main" id="{6150A1E7-44AC-DD4F-BA64-D15759B64820}"/>
              </a:ext>
            </a:extLst>
          </p:cNvPr>
          <p:cNvSpPr>
            <a:spLocks noChangeAspect="1"/>
          </p:cNvSpPr>
          <p:nvPr/>
        </p:nvSpPr>
        <p:spPr>
          <a:xfrm>
            <a:off x="2825945" y="3445966"/>
            <a:ext cx="144000" cy="144000"/>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5" name="Rectángulo 44">
            <a:extLst>
              <a:ext uri="{FF2B5EF4-FFF2-40B4-BE49-F238E27FC236}">
                <a16:creationId xmlns:a16="http://schemas.microsoft.com/office/drawing/2014/main" id="{0E3A6F09-EDB6-574B-841B-B38002FE6192}"/>
              </a:ext>
            </a:extLst>
          </p:cNvPr>
          <p:cNvSpPr>
            <a:spLocks noChangeAspect="1"/>
          </p:cNvSpPr>
          <p:nvPr/>
        </p:nvSpPr>
        <p:spPr>
          <a:xfrm>
            <a:off x="5247869" y="3445966"/>
            <a:ext cx="144000" cy="144000"/>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6" name="Rectángulo 45">
            <a:extLst>
              <a:ext uri="{FF2B5EF4-FFF2-40B4-BE49-F238E27FC236}">
                <a16:creationId xmlns:a16="http://schemas.microsoft.com/office/drawing/2014/main" id="{E9F30C78-AB47-0A46-8410-93EFD680B4B6}"/>
              </a:ext>
            </a:extLst>
          </p:cNvPr>
          <p:cNvSpPr>
            <a:spLocks noChangeAspect="1"/>
          </p:cNvSpPr>
          <p:nvPr/>
        </p:nvSpPr>
        <p:spPr>
          <a:xfrm>
            <a:off x="8213491" y="3445966"/>
            <a:ext cx="144000" cy="144000"/>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7" name="Rectángulo 46">
            <a:extLst>
              <a:ext uri="{FF2B5EF4-FFF2-40B4-BE49-F238E27FC236}">
                <a16:creationId xmlns:a16="http://schemas.microsoft.com/office/drawing/2014/main" id="{BABCCAA9-B07E-2E49-9740-2C8CAACF813D}"/>
              </a:ext>
            </a:extLst>
          </p:cNvPr>
          <p:cNvSpPr>
            <a:spLocks noChangeAspect="1"/>
          </p:cNvSpPr>
          <p:nvPr/>
        </p:nvSpPr>
        <p:spPr>
          <a:xfrm>
            <a:off x="502875" y="6195344"/>
            <a:ext cx="144000" cy="144000"/>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8" name="Rectángulo 47">
            <a:extLst>
              <a:ext uri="{FF2B5EF4-FFF2-40B4-BE49-F238E27FC236}">
                <a16:creationId xmlns:a16="http://schemas.microsoft.com/office/drawing/2014/main" id="{6E91A33C-61C1-A44C-888E-0A7620627701}"/>
              </a:ext>
            </a:extLst>
          </p:cNvPr>
          <p:cNvSpPr>
            <a:spLocks noChangeAspect="1"/>
          </p:cNvSpPr>
          <p:nvPr/>
        </p:nvSpPr>
        <p:spPr>
          <a:xfrm>
            <a:off x="2714734" y="6195344"/>
            <a:ext cx="144000" cy="144000"/>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49" name="Rectángulo 48">
            <a:extLst>
              <a:ext uri="{FF2B5EF4-FFF2-40B4-BE49-F238E27FC236}">
                <a16:creationId xmlns:a16="http://schemas.microsoft.com/office/drawing/2014/main" id="{5C2772DF-839C-E945-8B68-1A564F7DAEA7}"/>
              </a:ext>
            </a:extLst>
          </p:cNvPr>
          <p:cNvSpPr>
            <a:spLocks noChangeAspect="1"/>
          </p:cNvSpPr>
          <p:nvPr/>
        </p:nvSpPr>
        <p:spPr>
          <a:xfrm>
            <a:off x="5173728" y="6195344"/>
            <a:ext cx="144000" cy="144000"/>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0" name="Rectángulo 49">
            <a:extLst>
              <a:ext uri="{FF2B5EF4-FFF2-40B4-BE49-F238E27FC236}">
                <a16:creationId xmlns:a16="http://schemas.microsoft.com/office/drawing/2014/main" id="{6D379A16-E594-7744-BCDA-54E2136B2BD8}"/>
              </a:ext>
            </a:extLst>
          </p:cNvPr>
          <p:cNvSpPr>
            <a:spLocks noChangeAspect="1"/>
          </p:cNvSpPr>
          <p:nvPr/>
        </p:nvSpPr>
        <p:spPr>
          <a:xfrm>
            <a:off x="8176420" y="6195344"/>
            <a:ext cx="144000" cy="144000"/>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6" name="Rectángulo 55">
            <a:extLst>
              <a:ext uri="{FF2B5EF4-FFF2-40B4-BE49-F238E27FC236}">
                <a16:creationId xmlns:a16="http://schemas.microsoft.com/office/drawing/2014/main" id="{AD2807F1-41A4-8F44-96E8-107AA44F6B12}"/>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215311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481214" y="586729"/>
            <a:ext cx="10231395" cy="584775"/>
          </a:xfrm>
          <a:prstGeom prst="rect">
            <a:avLst/>
          </a:prstGeom>
          <a:solidFill>
            <a:srgbClr val="FFFFFF">
              <a:alpha val="50196"/>
            </a:srgbClr>
          </a:solidFill>
        </p:spPr>
        <p:txBody>
          <a:bodyPr wrap="square" rtlCol="0">
            <a:spAutoFit/>
          </a:bodyPr>
          <a:lstStyle/>
          <a:p>
            <a:r>
              <a:rPr lang="es-AR" sz="3200" b="1" i="1" dirty="0">
                <a:latin typeface="Corbel" panose="020B0503020204020204" pitchFamily="34" charset="0"/>
              </a:rPr>
              <a:t>Sínodo: Al estilo de Dios: cercanía, compasión y ternura… </a:t>
            </a:r>
          </a:p>
        </p:txBody>
      </p:sp>
      <p:sp>
        <p:nvSpPr>
          <p:cNvPr id="24" name="CuadroTexto 23">
            <a:extLst>
              <a:ext uri="{FF2B5EF4-FFF2-40B4-BE49-F238E27FC236}">
                <a16:creationId xmlns:a16="http://schemas.microsoft.com/office/drawing/2014/main" id="{0D1882E1-216E-4D4E-B8E2-914DF0AD8685}"/>
              </a:ext>
            </a:extLst>
          </p:cNvPr>
          <p:cNvSpPr txBox="1"/>
          <p:nvPr/>
        </p:nvSpPr>
        <p:spPr>
          <a:xfrm>
            <a:off x="1244463" y="4139832"/>
            <a:ext cx="2356515" cy="1292662"/>
          </a:xfrm>
          <a:prstGeom prst="rect">
            <a:avLst/>
          </a:prstGeom>
          <a:noFill/>
        </p:spPr>
        <p:txBody>
          <a:bodyPr wrap="square" rtlCol="0">
            <a:spAutoFit/>
          </a:bodyPr>
          <a:lstStyle/>
          <a:p>
            <a:pPr algn="ctr"/>
            <a:r>
              <a:rPr lang="es-AR" sz="2400" dirty="0">
                <a:latin typeface="Corbel" panose="020B0503020204020204" pitchFamily="34" charset="0"/>
              </a:rPr>
              <a:t>con la </a:t>
            </a:r>
            <a:r>
              <a:rPr lang="es-AR" sz="2400" b="1" dirty="0">
                <a:latin typeface="Corbel" panose="020B0503020204020204" pitchFamily="34" charset="0"/>
              </a:rPr>
              <a:t>mirada</a:t>
            </a:r>
          </a:p>
          <a:p>
            <a:pPr algn="ctr"/>
            <a:r>
              <a:rPr lang="es-AR" dirty="0">
                <a:latin typeface="Corbel" panose="020B0503020204020204" pitchFamily="34" charset="0"/>
              </a:rPr>
              <a:t>Próxima, fraterna,</a:t>
            </a:r>
          </a:p>
          <a:p>
            <a:pPr algn="ctr"/>
            <a:r>
              <a:rPr lang="es-AR" dirty="0">
                <a:latin typeface="Corbel" panose="020B0503020204020204" pitchFamily="34" charset="0"/>
              </a:rPr>
              <a:t>solidaria, inclusiva, amiga</a:t>
            </a:r>
          </a:p>
        </p:txBody>
      </p:sp>
      <p:sp>
        <p:nvSpPr>
          <p:cNvPr id="12" name="CuadroTexto 11">
            <a:extLst>
              <a:ext uri="{FF2B5EF4-FFF2-40B4-BE49-F238E27FC236}">
                <a16:creationId xmlns:a16="http://schemas.microsoft.com/office/drawing/2014/main" id="{1239E05A-0044-4040-84BD-77D8F19E7FF4}"/>
              </a:ext>
            </a:extLst>
          </p:cNvPr>
          <p:cNvSpPr txBox="1"/>
          <p:nvPr/>
        </p:nvSpPr>
        <p:spPr>
          <a:xfrm>
            <a:off x="4559146" y="4701611"/>
            <a:ext cx="2721783" cy="1569660"/>
          </a:xfrm>
          <a:prstGeom prst="rect">
            <a:avLst/>
          </a:prstGeom>
          <a:noFill/>
        </p:spPr>
        <p:txBody>
          <a:bodyPr wrap="square" rtlCol="0">
            <a:spAutoFit/>
          </a:bodyPr>
          <a:lstStyle/>
          <a:p>
            <a:pPr algn="ctr"/>
            <a:r>
              <a:rPr lang="es-AR" sz="2400" dirty="0">
                <a:latin typeface="Corbel" panose="020B0503020204020204" pitchFamily="34" charset="0"/>
              </a:rPr>
              <a:t>con la </a:t>
            </a:r>
            <a:r>
              <a:rPr lang="es-AR" sz="2400" b="1" dirty="0">
                <a:latin typeface="Corbel" panose="020B0503020204020204" pitchFamily="34" charset="0"/>
              </a:rPr>
              <a:t>escucha</a:t>
            </a:r>
          </a:p>
          <a:p>
            <a:pPr algn="ctr"/>
            <a:r>
              <a:rPr lang="es-AR" dirty="0">
                <a:latin typeface="Corbel" panose="020B0503020204020204" pitchFamily="34" charset="0"/>
              </a:rPr>
              <a:t>escuchando con el corazón, con humildad, caminando a su ritmo, habitándolo</a:t>
            </a:r>
          </a:p>
        </p:txBody>
      </p:sp>
      <p:sp>
        <p:nvSpPr>
          <p:cNvPr id="13" name="CuadroTexto 12">
            <a:extLst>
              <a:ext uri="{FF2B5EF4-FFF2-40B4-BE49-F238E27FC236}">
                <a16:creationId xmlns:a16="http://schemas.microsoft.com/office/drawing/2014/main" id="{CA6FED28-EB4A-5245-91B0-64388398FB16}"/>
              </a:ext>
            </a:extLst>
          </p:cNvPr>
          <p:cNvSpPr txBox="1"/>
          <p:nvPr/>
        </p:nvSpPr>
        <p:spPr>
          <a:xfrm>
            <a:off x="7964320" y="4139832"/>
            <a:ext cx="2605268" cy="1846659"/>
          </a:xfrm>
          <a:prstGeom prst="rect">
            <a:avLst/>
          </a:prstGeom>
          <a:noFill/>
        </p:spPr>
        <p:txBody>
          <a:bodyPr wrap="square" rtlCol="0">
            <a:spAutoFit/>
          </a:bodyPr>
          <a:lstStyle/>
          <a:p>
            <a:pPr algn="ctr"/>
            <a:r>
              <a:rPr lang="es-AR" sz="2400" dirty="0">
                <a:latin typeface="Corbel" panose="020B0503020204020204" pitchFamily="34" charset="0"/>
              </a:rPr>
              <a:t>con el </a:t>
            </a:r>
            <a:r>
              <a:rPr lang="es-AR" sz="2400" b="1" dirty="0">
                <a:latin typeface="Corbel" panose="020B0503020204020204" pitchFamily="34" charset="0"/>
              </a:rPr>
              <a:t>gesto</a:t>
            </a:r>
          </a:p>
          <a:p>
            <a:pPr algn="ctr"/>
            <a:r>
              <a:rPr lang="es-AR" dirty="0">
                <a:latin typeface="Corbel" panose="020B0503020204020204" pitchFamily="34" charset="0"/>
              </a:rPr>
              <a:t>con el lenguaje verbal y no verbal, expresando el respeto, el abrazo, la aceptación incondicional, el amor</a:t>
            </a:r>
          </a:p>
        </p:txBody>
      </p:sp>
      <p:sp>
        <p:nvSpPr>
          <p:cNvPr id="11" name="CuadroTexto 10">
            <a:extLst>
              <a:ext uri="{FF2B5EF4-FFF2-40B4-BE49-F238E27FC236}">
                <a16:creationId xmlns:a16="http://schemas.microsoft.com/office/drawing/2014/main" id="{2390421D-D234-9948-8D5B-9E21806BC078}"/>
              </a:ext>
            </a:extLst>
          </p:cNvPr>
          <p:cNvSpPr txBox="1"/>
          <p:nvPr/>
        </p:nvSpPr>
        <p:spPr>
          <a:xfrm>
            <a:off x="1521838" y="2290226"/>
            <a:ext cx="1893147" cy="646331"/>
          </a:xfrm>
          <a:prstGeom prst="rect">
            <a:avLst/>
          </a:prstGeom>
          <a:noFill/>
        </p:spPr>
        <p:txBody>
          <a:bodyPr wrap="none" rtlCol="0">
            <a:spAutoFit/>
          </a:bodyPr>
          <a:lstStyle/>
          <a:p>
            <a:r>
              <a:rPr lang="es-AR" sz="3600" b="1" i="1" dirty="0">
                <a:solidFill>
                  <a:srgbClr val="BC6F88"/>
                </a:solidFill>
                <a:latin typeface="Corbel" panose="020B0503020204020204" pitchFamily="34" charset="0"/>
              </a:rPr>
              <a:t>Cercanía</a:t>
            </a:r>
          </a:p>
        </p:txBody>
      </p:sp>
      <p:sp>
        <p:nvSpPr>
          <p:cNvPr id="14" name="CuadroTexto 13">
            <a:extLst>
              <a:ext uri="{FF2B5EF4-FFF2-40B4-BE49-F238E27FC236}">
                <a16:creationId xmlns:a16="http://schemas.microsoft.com/office/drawing/2014/main" id="{60204AEA-03DA-184E-ABBB-A81DB1BF7BA8}"/>
              </a:ext>
            </a:extLst>
          </p:cNvPr>
          <p:cNvSpPr txBox="1"/>
          <p:nvPr/>
        </p:nvSpPr>
        <p:spPr>
          <a:xfrm>
            <a:off x="4797976" y="2305128"/>
            <a:ext cx="2327560" cy="646331"/>
          </a:xfrm>
          <a:prstGeom prst="rect">
            <a:avLst/>
          </a:prstGeom>
          <a:noFill/>
        </p:spPr>
        <p:txBody>
          <a:bodyPr wrap="none" rtlCol="0">
            <a:spAutoFit/>
          </a:bodyPr>
          <a:lstStyle/>
          <a:p>
            <a:r>
              <a:rPr lang="es-AR" sz="3600" b="1" i="1" dirty="0">
                <a:solidFill>
                  <a:srgbClr val="BC6F88"/>
                </a:solidFill>
                <a:latin typeface="Corbel" panose="020B0503020204020204" pitchFamily="34" charset="0"/>
              </a:rPr>
              <a:t>Compasión</a:t>
            </a:r>
          </a:p>
        </p:txBody>
      </p:sp>
      <p:sp>
        <p:nvSpPr>
          <p:cNvPr id="15" name="CuadroTexto 14">
            <a:extLst>
              <a:ext uri="{FF2B5EF4-FFF2-40B4-BE49-F238E27FC236}">
                <a16:creationId xmlns:a16="http://schemas.microsoft.com/office/drawing/2014/main" id="{AE917607-0A50-2F4D-84CF-B56DBE06FBB7}"/>
              </a:ext>
            </a:extLst>
          </p:cNvPr>
          <p:cNvSpPr txBox="1"/>
          <p:nvPr/>
        </p:nvSpPr>
        <p:spPr>
          <a:xfrm>
            <a:off x="8374023" y="2305128"/>
            <a:ext cx="1719958" cy="646331"/>
          </a:xfrm>
          <a:prstGeom prst="rect">
            <a:avLst/>
          </a:prstGeom>
          <a:noFill/>
        </p:spPr>
        <p:txBody>
          <a:bodyPr wrap="none" rtlCol="0">
            <a:spAutoFit/>
          </a:bodyPr>
          <a:lstStyle/>
          <a:p>
            <a:r>
              <a:rPr lang="es-AR" sz="3600" b="1" i="1" dirty="0">
                <a:solidFill>
                  <a:srgbClr val="BC6F88"/>
                </a:solidFill>
                <a:latin typeface="Corbel" panose="020B0503020204020204" pitchFamily="34" charset="0"/>
              </a:rPr>
              <a:t>Ternura</a:t>
            </a:r>
          </a:p>
        </p:txBody>
      </p:sp>
      <p:cxnSp>
        <p:nvCxnSpPr>
          <p:cNvPr id="19" name="Conector recto 18">
            <a:extLst>
              <a:ext uri="{FF2B5EF4-FFF2-40B4-BE49-F238E27FC236}">
                <a16:creationId xmlns:a16="http://schemas.microsoft.com/office/drawing/2014/main" id="{205ECA82-6723-8643-87A6-0C0B2DF2B430}"/>
              </a:ext>
            </a:extLst>
          </p:cNvPr>
          <p:cNvCxnSpPr>
            <a:cxnSpLocks/>
          </p:cNvCxnSpPr>
          <p:nvPr/>
        </p:nvCxnSpPr>
        <p:spPr>
          <a:xfrm>
            <a:off x="1664174" y="3107481"/>
            <a:ext cx="1679198"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1A70A311-4F2F-8647-B8D6-87E555490388}"/>
              </a:ext>
            </a:extLst>
          </p:cNvPr>
          <p:cNvCxnSpPr>
            <a:cxnSpLocks/>
          </p:cNvCxnSpPr>
          <p:nvPr/>
        </p:nvCxnSpPr>
        <p:spPr>
          <a:xfrm>
            <a:off x="4867550" y="3107481"/>
            <a:ext cx="2086870"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16372B97-9BDF-0942-9C5A-1CBD66F6C9B3}"/>
              </a:ext>
            </a:extLst>
          </p:cNvPr>
          <p:cNvCxnSpPr>
            <a:cxnSpLocks/>
          </p:cNvCxnSpPr>
          <p:nvPr/>
        </p:nvCxnSpPr>
        <p:spPr>
          <a:xfrm>
            <a:off x="8374023" y="3107481"/>
            <a:ext cx="1679198" cy="0"/>
          </a:xfrm>
          <a:prstGeom prst="line">
            <a:avLst/>
          </a:prstGeom>
          <a:ln>
            <a:solidFill>
              <a:srgbClr val="BC6F88"/>
            </a:solidFill>
          </a:ln>
        </p:spPr>
        <p:style>
          <a:lnRef idx="1">
            <a:schemeClr val="accent1"/>
          </a:lnRef>
          <a:fillRef idx="0">
            <a:schemeClr val="accent1"/>
          </a:fillRef>
          <a:effectRef idx="0">
            <a:schemeClr val="accent1"/>
          </a:effectRef>
          <a:fontRef idx="minor">
            <a:schemeClr val="tx1"/>
          </a:fontRef>
        </p:style>
      </p:cxnSp>
      <p:pic>
        <p:nvPicPr>
          <p:cNvPr id="7" name="Gráfico 6" descr="Ojos contorno">
            <a:extLst>
              <a:ext uri="{FF2B5EF4-FFF2-40B4-BE49-F238E27FC236}">
                <a16:creationId xmlns:a16="http://schemas.microsoft.com/office/drawing/2014/main" id="{AD3A030A-E057-9E46-BFED-54B57E5A79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93452" y="2807656"/>
            <a:ext cx="1749920" cy="1749920"/>
          </a:xfrm>
          <a:prstGeom prst="rect">
            <a:avLst/>
          </a:prstGeom>
        </p:spPr>
      </p:pic>
      <p:pic>
        <p:nvPicPr>
          <p:cNvPr id="23" name="Gráfico 22" descr="Oreja contorno">
            <a:extLst>
              <a:ext uri="{FF2B5EF4-FFF2-40B4-BE49-F238E27FC236}">
                <a16:creationId xmlns:a16="http://schemas.microsoft.com/office/drawing/2014/main" id="{B1F601E1-3BC7-8745-9211-45E7631960E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48362" y="3263504"/>
            <a:ext cx="1350647" cy="1350647"/>
          </a:xfrm>
          <a:prstGeom prst="rect">
            <a:avLst/>
          </a:prstGeom>
        </p:spPr>
      </p:pic>
      <p:pic>
        <p:nvPicPr>
          <p:cNvPr id="26" name="Gráfico 25" descr="Mano protectora contorno">
            <a:extLst>
              <a:ext uri="{FF2B5EF4-FFF2-40B4-BE49-F238E27FC236}">
                <a16:creationId xmlns:a16="http://schemas.microsoft.com/office/drawing/2014/main" id="{48385523-30EA-A54C-8846-333F3E4893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14364" y="2949622"/>
            <a:ext cx="1439275" cy="1439275"/>
          </a:xfrm>
          <a:prstGeom prst="rect">
            <a:avLst/>
          </a:prstGeom>
        </p:spPr>
      </p:pic>
      <p:sp>
        <p:nvSpPr>
          <p:cNvPr id="28" name="Rectángulo 27">
            <a:extLst>
              <a:ext uri="{FF2B5EF4-FFF2-40B4-BE49-F238E27FC236}">
                <a16:creationId xmlns:a16="http://schemas.microsoft.com/office/drawing/2014/main" id="{AFE1C5B8-3D71-EA46-9232-A9370C8222C6}"/>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76303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481214" y="586729"/>
            <a:ext cx="10231395" cy="584775"/>
          </a:xfrm>
          <a:prstGeom prst="rect">
            <a:avLst/>
          </a:prstGeom>
          <a:solidFill>
            <a:srgbClr val="FFFFFF">
              <a:alpha val="50196"/>
            </a:srgbClr>
          </a:solidFill>
        </p:spPr>
        <p:txBody>
          <a:bodyPr wrap="square" rtlCol="0">
            <a:spAutoFit/>
          </a:bodyPr>
          <a:lstStyle/>
          <a:p>
            <a:r>
              <a:rPr lang="es-AR" sz="3200" b="1" i="1" dirty="0">
                <a:latin typeface="Corbel" panose="020B0503020204020204" pitchFamily="34" charset="0"/>
              </a:rPr>
              <a:t>Sínodo: Escucharnos a nosotros mismos</a:t>
            </a:r>
          </a:p>
        </p:txBody>
      </p:sp>
      <p:sp>
        <p:nvSpPr>
          <p:cNvPr id="24" name="CuadroTexto 23">
            <a:extLst>
              <a:ext uri="{FF2B5EF4-FFF2-40B4-BE49-F238E27FC236}">
                <a16:creationId xmlns:a16="http://schemas.microsoft.com/office/drawing/2014/main" id="{0D1882E1-216E-4D4E-B8E2-914DF0AD8685}"/>
              </a:ext>
            </a:extLst>
          </p:cNvPr>
          <p:cNvSpPr txBox="1"/>
          <p:nvPr/>
        </p:nvSpPr>
        <p:spPr>
          <a:xfrm>
            <a:off x="744028" y="1500637"/>
            <a:ext cx="2666437" cy="1569660"/>
          </a:xfrm>
          <a:prstGeom prst="rect">
            <a:avLst/>
          </a:prstGeom>
          <a:noFill/>
        </p:spPr>
        <p:txBody>
          <a:bodyPr wrap="square" rtlCol="0">
            <a:spAutoFit/>
          </a:bodyPr>
          <a:lstStyle/>
          <a:p>
            <a:pPr marL="342900" indent="-342900">
              <a:buFont typeface="Arial" panose="020B0604020202020204" pitchFamily="34" charset="0"/>
              <a:buChar char="•"/>
            </a:pPr>
            <a:r>
              <a:rPr lang="es-AR" sz="2400" dirty="0">
                <a:latin typeface="Corbel" panose="020B0503020204020204" pitchFamily="34" charset="0"/>
              </a:rPr>
              <a:t>Dios </a:t>
            </a:r>
            <a:r>
              <a:rPr lang="es-AR" sz="2400" b="1" dirty="0">
                <a:latin typeface="Corbel" panose="020B0503020204020204" pitchFamily="34" charset="0"/>
              </a:rPr>
              <a:t>nos habita </a:t>
            </a:r>
            <a:r>
              <a:rPr lang="es-AR" sz="2400" dirty="0">
                <a:latin typeface="Corbel" panose="020B0503020204020204" pitchFamily="34" charset="0"/>
              </a:rPr>
              <a:t>y </a:t>
            </a:r>
            <a:r>
              <a:rPr lang="es-AR" sz="2400" b="1" dirty="0">
                <a:latin typeface="Corbel" panose="020B0503020204020204" pitchFamily="34" charset="0"/>
              </a:rPr>
              <a:t>nos habla </a:t>
            </a:r>
            <a:r>
              <a:rPr lang="es-AR" sz="2400" dirty="0">
                <a:latin typeface="Corbel" panose="020B0503020204020204" pitchFamily="34" charset="0"/>
              </a:rPr>
              <a:t>en el silencio de nuestro corazón.</a:t>
            </a:r>
          </a:p>
        </p:txBody>
      </p:sp>
      <p:sp>
        <p:nvSpPr>
          <p:cNvPr id="9" name="CuadroTexto 8">
            <a:extLst>
              <a:ext uri="{FF2B5EF4-FFF2-40B4-BE49-F238E27FC236}">
                <a16:creationId xmlns:a16="http://schemas.microsoft.com/office/drawing/2014/main" id="{124F36E7-585B-A34E-B400-5FC3B2E6BC63}"/>
              </a:ext>
            </a:extLst>
          </p:cNvPr>
          <p:cNvSpPr txBox="1"/>
          <p:nvPr/>
        </p:nvSpPr>
        <p:spPr>
          <a:xfrm>
            <a:off x="3950375" y="1500637"/>
            <a:ext cx="2666437" cy="1477328"/>
          </a:xfrm>
          <a:prstGeom prst="rect">
            <a:avLst/>
          </a:prstGeom>
          <a:noFill/>
        </p:spPr>
        <p:txBody>
          <a:bodyPr wrap="square" rtlCol="0">
            <a:spAutoFit/>
          </a:bodyPr>
          <a:lstStyle/>
          <a:p>
            <a:pPr marL="285750" indent="-285750">
              <a:buFont typeface="Arial" panose="020B0604020202020204" pitchFamily="34" charset="0"/>
              <a:buChar char="•"/>
            </a:pPr>
            <a:r>
              <a:rPr lang="es-AR" dirty="0">
                <a:latin typeface="Corbel" panose="020B0503020204020204" pitchFamily="34" charset="0"/>
              </a:rPr>
              <a:t>En el camino a nuestro propio corazón </a:t>
            </a:r>
            <a:r>
              <a:rPr lang="es-AR" b="1" dirty="0">
                <a:latin typeface="Corbel" panose="020B0503020204020204" pitchFamily="34" charset="0"/>
              </a:rPr>
              <a:t>conocemos</a:t>
            </a:r>
            <a:r>
              <a:rPr lang="es-AR" dirty="0">
                <a:latin typeface="Corbel" panose="020B0503020204020204" pitchFamily="34" charset="0"/>
              </a:rPr>
              <a:t> y </a:t>
            </a:r>
            <a:r>
              <a:rPr lang="es-AR" b="1" dirty="0">
                <a:latin typeface="Corbel" panose="020B0503020204020204" pitchFamily="34" charset="0"/>
              </a:rPr>
              <a:t>recorremos</a:t>
            </a:r>
            <a:r>
              <a:rPr lang="es-AR" dirty="0">
                <a:latin typeface="Corbel" panose="020B0503020204020204" pitchFamily="34" charset="0"/>
              </a:rPr>
              <a:t> estos espacios.</a:t>
            </a:r>
          </a:p>
        </p:txBody>
      </p:sp>
      <p:sp>
        <p:nvSpPr>
          <p:cNvPr id="10" name="CuadroTexto 9">
            <a:extLst>
              <a:ext uri="{FF2B5EF4-FFF2-40B4-BE49-F238E27FC236}">
                <a16:creationId xmlns:a16="http://schemas.microsoft.com/office/drawing/2014/main" id="{C4D82A20-7342-A147-8DF0-3DD920366EE7}"/>
              </a:ext>
            </a:extLst>
          </p:cNvPr>
          <p:cNvSpPr txBox="1"/>
          <p:nvPr/>
        </p:nvSpPr>
        <p:spPr>
          <a:xfrm>
            <a:off x="744027" y="5112690"/>
            <a:ext cx="2283377" cy="1477328"/>
          </a:xfrm>
          <a:prstGeom prst="rect">
            <a:avLst/>
          </a:prstGeom>
          <a:noFill/>
        </p:spPr>
        <p:txBody>
          <a:bodyPr wrap="square" rtlCol="0">
            <a:spAutoFit/>
          </a:bodyPr>
          <a:lstStyle/>
          <a:p>
            <a:pPr marL="285750" indent="-285750">
              <a:buFont typeface="Arial" panose="020B0604020202020204" pitchFamily="34" charset="0"/>
              <a:buChar char="•"/>
            </a:pPr>
            <a:r>
              <a:rPr lang="es-AR" dirty="0">
                <a:latin typeface="Corbel" panose="020B0503020204020204" pitchFamily="34" charset="0"/>
              </a:rPr>
              <a:t>Dios </a:t>
            </a:r>
            <a:r>
              <a:rPr lang="es-AR" b="1" dirty="0">
                <a:latin typeface="Corbel" panose="020B0503020204020204" pitchFamily="34" charset="0"/>
              </a:rPr>
              <a:t>Es-Está-Ama</a:t>
            </a:r>
            <a:r>
              <a:rPr lang="es-AR" dirty="0">
                <a:latin typeface="Corbel" panose="020B0503020204020204" pitchFamily="34" charset="0"/>
              </a:rPr>
              <a:t> y nos invita a ser, estar y amar en unión con su ser divino.</a:t>
            </a:r>
          </a:p>
        </p:txBody>
      </p:sp>
      <p:sp>
        <p:nvSpPr>
          <p:cNvPr id="11" name="CuadroTexto 10">
            <a:extLst>
              <a:ext uri="{FF2B5EF4-FFF2-40B4-BE49-F238E27FC236}">
                <a16:creationId xmlns:a16="http://schemas.microsoft.com/office/drawing/2014/main" id="{2F863AA7-9FF5-3146-83CC-7372308C7B20}"/>
              </a:ext>
            </a:extLst>
          </p:cNvPr>
          <p:cNvSpPr txBox="1"/>
          <p:nvPr/>
        </p:nvSpPr>
        <p:spPr>
          <a:xfrm>
            <a:off x="3950375" y="5112690"/>
            <a:ext cx="3053945" cy="1323439"/>
          </a:xfrm>
          <a:prstGeom prst="rect">
            <a:avLst/>
          </a:prstGeom>
          <a:noFill/>
        </p:spPr>
        <p:txBody>
          <a:bodyPr wrap="square" rtlCol="0">
            <a:spAutoFit/>
          </a:bodyPr>
          <a:lstStyle/>
          <a:p>
            <a:pPr marL="342900" indent="-342900">
              <a:buFont typeface="Arial" panose="020B0604020202020204" pitchFamily="34" charset="0"/>
              <a:buChar char="•"/>
            </a:pPr>
            <a:r>
              <a:rPr lang="es-AR" sz="2000" dirty="0">
                <a:latin typeface="Corbel" panose="020B0503020204020204" pitchFamily="34" charset="0"/>
              </a:rPr>
              <a:t>Ésta es la voluntad de Dios, para lo que fuimos creados. </a:t>
            </a:r>
            <a:r>
              <a:rPr lang="es-AR" sz="2000" b="1" dirty="0">
                <a:latin typeface="Corbel" panose="020B0503020204020204" pitchFamily="34" charset="0"/>
              </a:rPr>
              <a:t>Nuestra respuesta es SEA</a:t>
            </a:r>
            <a:r>
              <a:rPr lang="es-AR" sz="2000" dirty="0">
                <a:latin typeface="Corbel" panose="020B0503020204020204" pitchFamily="34" charset="0"/>
              </a:rPr>
              <a:t>.</a:t>
            </a:r>
          </a:p>
        </p:txBody>
      </p:sp>
      <p:sp>
        <p:nvSpPr>
          <p:cNvPr id="8" name="CuadroTexto 7">
            <a:extLst>
              <a:ext uri="{FF2B5EF4-FFF2-40B4-BE49-F238E27FC236}">
                <a16:creationId xmlns:a16="http://schemas.microsoft.com/office/drawing/2014/main" id="{FDD5ABA8-4CB3-AA43-9350-C8C8E52A7D02}"/>
              </a:ext>
            </a:extLst>
          </p:cNvPr>
          <p:cNvSpPr txBox="1"/>
          <p:nvPr/>
        </p:nvSpPr>
        <p:spPr>
          <a:xfrm>
            <a:off x="744028" y="3289541"/>
            <a:ext cx="2283377" cy="1477328"/>
          </a:xfrm>
          <a:prstGeom prst="rect">
            <a:avLst/>
          </a:prstGeom>
          <a:noFill/>
        </p:spPr>
        <p:txBody>
          <a:bodyPr wrap="square" rtlCol="0">
            <a:spAutoFit/>
          </a:bodyPr>
          <a:lstStyle/>
          <a:p>
            <a:pPr marL="285750" indent="-285750">
              <a:buFont typeface="Arial" panose="020B0604020202020204" pitchFamily="34" charset="0"/>
              <a:buChar char="•"/>
            </a:pPr>
            <a:r>
              <a:rPr lang="es-AR" dirty="0">
                <a:latin typeface="Corbel" panose="020B0503020204020204" pitchFamily="34" charset="0"/>
              </a:rPr>
              <a:t>Cada uno tiene la </a:t>
            </a:r>
            <a:r>
              <a:rPr lang="es-AR" b="1" dirty="0">
                <a:latin typeface="Corbel" panose="020B0503020204020204" pitchFamily="34" charset="0"/>
              </a:rPr>
              <a:t>capacidad de comunicarnos </a:t>
            </a:r>
            <a:r>
              <a:rPr lang="es-AR" dirty="0">
                <a:latin typeface="Corbel" panose="020B0503020204020204" pitchFamily="34" charset="0"/>
              </a:rPr>
              <a:t>con lo más profundo de nuestro ser.</a:t>
            </a:r>
          </a:p>
        </p:txBody>
      </p:sp>
      <p:sp>
        <p:nvSpPr>
          <p:cNvPr id="13" name="CuadroTexto 12">
            <a:extLst>
              <a:ext uri="{FF2B5EF4-FFF2-40B4-BE49-F238E27FC236}">
                <a16:creationId xmlns:a16="http://schemas.microsoft.com/office/drawing/2014/main" id="{EA07D5FE-2E6B-004D-AB4A-E9AA35B4C009}"/>
              </a:ext>
            </a:extLst>
          </p:cNvPr>
          <p:cNvSpPr txBox="1"/>
          <p:nvPr/>
        </p:nvSpPr>
        <p:spPr>
          <a:xfrm>
            <a:off x="3950375" y="3289541"/>
            <a:ext cx="2777648" cy="1323439"/>
          </a:xfrm>
          <a:prstGeom prst="rect">
            <a:avLst/>
          </a:prstGeom>
          <a:noFill/>
        </p:spPr>
        <p:txBody>
          <a:bodyPr wrap="square" rtlCol="0">
            <a:spAutoFit/>
          </a:bodyPr>
          <a:lstStyle/>
          <a:p>
            <a:pPr marL="342900" indent="-342900">
              <a:buFont typeface="Arial" panose="020B0604020202020204" pitchFamily="34" charset="0"/>
              <a:buChar char="•"/>
            </a:pPr>
            <a:r>
              <a:rPr lang="es-AR" sz="2000" dirty="0">
                <a:latin typeface="Corbel" panose="020B0503020204020204" pitchFamily="34" charset="0"/>
              </a:rPr>
              <a:t>Nuestro corazón es capaz de </a:t>
            </a:r>
            <a:r>
              <a:rPr lang="es-AR" sz="2000" b="1" dirty="0">
                <a:latin typeface="Corbel" panose="020B0503020204020204" pitchFamily="34" charset="0"/>
              </a:rPr>
              <a:t>sumergirse en el misterio de Dios</a:t>
            </a:r>
            <a:r>
              <a:rPr lang="es-AR" sz="2000" dirty="0">
                <a:latin typeface="Corbel" panose="020B0503020204020204" pitchFamily="34" charset="0"/>
              </a:rPr>
              <a:t>.</a:t>
            </a:r>
          </a:p>
        </p:txBody>
      </p:sp>
      <p:sp>
        <p:nvSpPr>
          <p:cNvPr id="14" name="CuadroTexto 13">
            <a:extLst>
              <a:ext uri="{FF2B5EF4-FFF2-40B4-BE49-F238E27FC236}">
                <a16:creationId xmlns:a16="http://schemas.microsoft.com/office/drawing/2014/main" id="{0E2729E3-E494-3444-B976-BEBCE4D63896}"/>
              </a:ext>
            </a:extLst>
          </p:cNvPr>
          <p:cNvSpPr txBox="1"/>
          <p:nvPr/>
        </p:nvSpPr>
        <p:spPr>
          <a:xfrm>
            <a:off x="7608047" y="5478554"/>
            <a:ext cx="3951941" cy="954107"/>
          </a:xfrm>
          <a:prstGeom prst="rect">
            <a:avLst/>
          </a:prstGeom>
          <a:noFill/>
        </p:spPr>
        <p:txBody>
          <a:bodyPr wrap="square" rtlCol="0">
            <a:spAutoFit/>
          </a:bodyPr>
          <a:lstStyle/>
          <a:p>
            <a:pPr algn="ctr"/>
            <a:r>
              <a:rPr lang="es-AR" sz="2800" b="1" dirty="0">
                <a:solidFill>
                  <a:srgbClr val="BC6F88"/>
                </a:solidFill>
                <a:latin typeface="Corbel" panose="020B0503020204020204" pitchFamily="34" charset="0"/>
              </a:rPr>
              <a:t>Soy – Estoy – Amo</a:t>
            </a:r>
          </a:p>
          <a:p>
            <a:pPr algn="ctr"/>
            <a:r>
              <a:rPr lang="es-AR" sz="2800" b="1" dirty="0">
                <a:solidFill>
                  <a:srgbClr val="BC6F88"/>
                </a:solidFill>
                <a:latin typeface="Corbel" panose="020B0503020204020204" pitchFamily="34" charset="0"/>
              </a:rPr>
              <a:t>¡Aquí estoy para amar!</a:t>
            </a:r>
          </a:p>
        </p:txBody>
      </p:sp>
      <p:pic>
        <p:nvPicPr>
          <p:cNvPr id="26" name="Imagen 25" descr="Imagen que contiene electrónica, cd&#10;&#10;Descripción generada automáticamente">
            <a:extLst>
              <a:ext uri="{FF2B5EF4-FFF2-40B4-BE49-F238E27FC236}">
                <a16:creationId xmlns:a16="http://schemas.microsoft.com/office/drawing/2014/main" id="{E874B5D6-610D-EE4E-8998-D288049CE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004" y="1368593"/>
            <a:ext cx="4035984" cy="4035984"/>
          </a:xfrm>
          <a:prstGeom prst="rect">
            <a:avLst/>
          </a:prstGeom>
        </p:spPr>
      </p:pic>
      <p:sp>
        <p:nvSpPr>
          <p:cNvPr id="28" name="Rectángulo 27">
            <a:extLst>
              <a:ext uri="{FF2B5EF4-FFF2-40B4-BE49-F238E27FC236}">
                <a16:creationId xmlns:a16="http://schemas.microsoft.com/office/drawing/2014/main" id="{A79D9577-C2F0-5349-908D-B94FF57A08E8}"/>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5080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Un dibujo de una persona&#10;&#10;Descripción generada automáticamente con confianza baja">
            <a:extLst>
              <a:ext uri="{FF2B5EF4-FFF2-40B4-BE49-F238E27FC236}">
                <a16:creationId xmlns:a16="http://schemas.microsoft.com/office/drawing/2014/main" id="{190C435C-4C9E-B541-B428-51DC3AF2C857}"/>
              </a:ext>
            </a:extLst>
          </p:cNvPr>
          <p:cNvPicPr>
            <a:picLocks noChangeAspect="1"/>
          </p:cNvPicPr>
          <p:nvPr/>
        </p:nvPicPr>
        <p:blipFill>
          <a:blip r:embed="rId2"/>
          <a:stretch>
            <a:fillRect/>
          </a:stretch>
        </p:blipFill>
        <p:spPr>
          <a:xfrm>
            <a:off x="197709" y="1758456"/>
            <a:ext cx="2043830" cy="2160000"/>
          </a:xfrm>
          <a:prstGeom prst="rect">
            <a:avLst/>
          </a:prstGeom>
        </p:spPr>
      </p:pic>
      <p:pic>
        <p:nvPicPr>
          <p:cNvPr id="10" name="Imagen 9" descr="Un dibujo de una persona&#10;&#10;Descripción generada automáticamente con confianza baja">
            <a:extLst>
              <a:ext uri="{FF2B5EF4-FFF2-40B4-BE49-F238E27FC236}">
                <a16:creationId xmlns:a16="http://schemas.microsoft.com/office/drawing/2014/main" id="{ED80077C-B94E-4145-B0C7-6D28523DDF8D}"/>
              </a:ext>
            </a:extLst>
          </p:cNvPr>
          <p:cNvPicPr>
            <a:picLocks noChangeAspect="1"/>
          </p:cNvPicPr>
          <p:nvPr/>
        </p:nvPicPr>
        <p:blipFill>
          <a:blip r:embed="rId3"/>
          <a:stretch>
            <a:fillRect/>
          </a:stretch>
        </p:blipFill>
        <p:spPr>
          <a:xfrm>
            <a:off x="7470342" y="3918456"/>
            <a:ext cx="2043829" cy="2160000"/>
          </a:xfrm>
          <a:prstGeom prst="rect">
            <a:avLst/>
          </a:prstGeom>
        </p:spPr>
      </p:pic>
      <p:pic>
        <p:nvPicPr>
          <p:cNvPr id="13" name="Imagen 12" descr="Un dibujo de una persona&#10;&#10;Descripción generada automáticamente con confianza baja">
            <a:extLst>
              <a:ext uri="{FF2B5EF4-FFF2-40B4-BE49-F238E27FC236}">
                <a16:creationId xmlns:a16="http://schemas.microsoft.com/office/drawing/2014/main" id="{C5194739-D4B1-F546-AA71-5C038D649173}"/>
              </a:ext>
            </a:extLst>
          </p:cNvPr>
          <p:cNvPicPr>
            <a:picLocks noChangeAspect="1"/>
          </p:cNvPicPr>
          <p:nvPr/>
        </p:nvPicPr>
        <p:blipFill>
          <a:blip r:embed="rId4"/>
          <a:stretch>
            <a:fillRect/>
          </a:stretch>
        </p:blipFill>
        <p:spPr>
          <a:xfrm>
            <a:off x="9917258" y="1758456"/>
            <a:ext cx="2043828" cy="2160000"/>
          </a:xfrm>
          <a:prstGeom prst="rect">
            <a:avLst/>
          </a:prstGeom>
        </p:spPr>
      </p:pic>
      <p:pic>
        <p:nvPicPr>
          <p:cNvPr id="17" name="Imagen 16" descr="Un dibujo de una persona&#10;&#10;Descripción generada automáticamente con confianza baja">
            <a:extLst>
              <a:ext uri="{FF2B5EF4-FFF2-40B4-BE49-F238E27FC236}">
                <a16:creationId xmlns:a16="http://schemas.microsoft.com/office/drawing/2014/main" id="{0CCF75F2-F005-644A-AA5A-EE52F49C8EEA}"/>
              </a:ext>
            </a:extLst>
          </p:cNvPr>
          <p:cNvPicPr>
            <a:picLocks noChangeAspect="1"/>
          </p:cNvPicPr>
          <p:nvPr/>
        </p:nvPicPr>
        <p:blipFill>
          <a:blip r:embed="rId5"/>
          <a:stretch>
            <a:fillRect/>
          </a:stretch>
        </p:blipFill>
        <p:spPr>
          <a:xfrm>
            <a:off x="5033071" y="1758456"/>
            <a:ext cx="2043828" cy="2160000"/>
          </a:xfrm>
          <a:prstGeom prst="rect">
            <a:avLst/>
          </a:prstGeom>
        </p:spPr>
      </p:pic>
      <p:pic>
        <p:nvPicPr>
          <p:cNvPr id="19" name="Imagen 18" descr="Un dibujo de una persona&#10;&#10;Descripción generada automáticamente con confianza baja">
            <a:extLst>
              <a:ext uri="{FF2B5EF4-FFF2-40B4-BE49-F238E27FC236}">
                <a16:creationId xmlns:a16="http://schemas.microsoft.com/office/drawing/2014/main" id="{5D717219-74D3-F946-9B93-26F8C156044C}"/>
              </a:ext>
            </a:extLst>
          </p:cNvPr>
          <p:cNvPicPr>
            <a:picLocks noChangeAspect="1"/>
          </p:cNvPicPr>
          <p:nvPr/>
        </p:nvPicPr>
        <p:blipFill>
          <a:blip r:embed="rId6"/>
          <a:stretch>
            <a:fillRect/>
          </a:stretch>
        </p:blipFill>
        <p:spPr>
          <a:xfrm>
            <a:off x="2591547" y="3887579"/>
            <a:ext cx="2043828" cy="2160000"/>
          </a:xfrm>
          <a:prstGeom prst="rect">
            <a:avLst/>
          </a:prstGeom>
        </p:spPr>
      </p:pic>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7"/>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248850" y="587817"/>
            <a:ext cx="3437489" cy="646331"/>
          </a:xfrm>
          <a:prstGeom prst="rect">
            <a:avLst/>
          </a:prstGeom>
          <a:solidFill>
            <a:srgbClr val="FFFFFF">
              <a:alpha val="50196"/>
            </a:srgbClr>
          </a:solidFill>
        </p:spPr>
        <p:txBody>
          <a:bodyPr wrap="square" rtlCol="0">
            <a:spAutoFit/>
          </a:bodyPr>
          <a:lstStyle/>
          <a:p>
            <a:r>
              <a:rPr lang="es-AR" b="1" i="1" dirty="0">
                <a:solidFill>
                  <a:schemeClr val="bg1">
                    <a:lumMod val="65000"/>
                  </a:schemeClr>
                </a:solidFill>
                <a:latin typeface="Corbel" panose="020B0503020204020204" pitchFamily="34" charset="0"/>
              </a:rPr>
              <a:t>Sínodo:</a:t>
            </a:r>
          </a:p>
          <a:p>
            <a:r>
              <a:rPr lang="es-AR" b="1" i="1" dirty="0">
                <a:solidFill>
                  <a:schemeClr val="bg1">
                    <a:lumMod val="65000"/>
                  </a:schemeClr>
                </a:solidFill>
                <a:latin typeface="Corbel" panose="020B0503020204020204" pitchFamily="34" charset="0"/>
              </a:rPr>
              <a:t>Escucharnos a nosotros mismos</a:t>
            </a:r>
          </a:p>
        </p:txBody>
      </p:sp>
      <p:sp>
        <p:nvSpPr>
          <p:cNvPr id="24" name="CuadroTexto 23">
            <a:extLst>
              <a:ext uri="{FF2B5EF4-FFF2-40B4-BE49-F238E27FC236}">
                <a16:creationId xmlns:a16="http://schemas.microsoft.com/office/drawing/2014/main" id="{0D1882E1-216E-4D4E-B8E2-914DF0AD8685}"/>
              </a:ext>
            </a:extLst>
          </p:cNvPr>
          <p:cNvSpPr txBox="1"/>
          <p:nvPr/>
        </p:nvSpPr>
        <p:spPr>
          <a:xfrm>
            <a:off x="245511" y="4076458"/>
            <a:ext cx="1948226" cy="1477328"/>
          </a:xfrm>
          <a:prstGeom prst="rect">
            <a:avLst/>
          </a:prstGeom>
          <a:noFill/>
        </p:spPr>
        <p:txBody>
          <a:bodyPr wrap="square" rtlCol="0">
            <a:spAutoFit/>
          </a:bodyPr>
          <a:lstStyle/>
          <a:p>
            <a:pPr algn="ctr"/>
            <a:r>
              <a:rPr lang="es-AR" dirty="0">
                <a:latin typeface="Corbel" panose="020B0503020204020204" pitchFamily="34" charset="0"/>
              </a:rPr>
              <a:t>Escuchar a </a:t>
            </a:r>
            <a:r>
              <a:rPr lang="es-AR" b="1" dirty="0">
                <a:latin typeface="Corbel" panose="020B0503020204020204" pitchFamily="34" charset="0"/>
              </a:rPr>
              <a:t>nuestro cuerpo</a:t>
            </a:r>
            <a:r>
              <a:rPr lang="es-AR" dirty="0">
                <a:latin typeface="Corbel" panose="020B0503020204020204" pitchFamily="34" charset="0"/>
              </a:rPr>
              <a:t>, conocer su leguaje y reconocer las sensaciones.</a:t>
            </a:r>
          </a:p>
        </p:txBody>
      </p:sp>
      <p:sp>
        <p:nvSpPr>
          <p:cNvPr id="9" name="CuadroTexto 8">
            <a:extLst>
              <a:ext uri="{FF2B5EF4-FFF2-40B4-BE49-F238E27FC236}">
                <a16:creationId xmlns:a16="http://schemas.microsoft.com/office/drawing/2014/main" id="{124F36E7-585B-A34E-B400-5FC3B2E6BC63}"/>
              </a:ext>
            </a:extLst>
          </p:cNvPr>
          <p:cNvSpPr txBox="1"/>
          <p:nvPr/>
        </p:nvSpPr>
        <p:spPr>
          <a:xfrm>
            <a:off x="2586724" y="2410251"/>
            <a:ext cx="2091517" cy="1477328"/>
          </a:xfrm>
          <a:prstGeom prst="rect">
            <a:avLst/>
          </a:prstGeom>
          <a:noFill/>
        </p:spPr>
        <p:txBody>
          <a:bodyPr wrap="square" rtlCol="0">
            <a:spAutoFit/>
          </a:bodyPr>
          <a:lstStyle/>
          <a:p>
            <a:pPr algn="ctr"/>
            <a:r>
              <a:rPr lang="es-AR" dirty="0">
                <a:latin typeface="Corbel" panose="020B0503020204020204" pitchFamily="34" charset="0"/>
              </a:rPr>
              <a:t>Escuchar </a:t>
            </a:r>
            <a:r>
              <a:rPr lang="es-AR" b="1" dirty="0">
                <a:latin typeface="Corbel" panose="020B0503020204020204" pitchFamily="34" charset="0"/>
              </a:rPr>
              <a:t>nuestras emociones</a:t>
            </a:r>
            <a:r>
              <a:rPr lang="es-AR" dirty="0">
                <a:latin typeface="Corbel" panose="020B0503020204020204" pitchFamily="34" charset="0"/>
              </a:rPr>
              <a:t>, nuestros sentimientos y poder nombrarlos.</a:t>
            </a:r>
          </a:p>
        </p:txBody>
      </p:sp>
      <p:sp>
        <p:nvSpPr>
          <p:cNvPr id="11" name="CuadroTexto 10">
            <a:extLst>
              <a:ext uri="{FF2B5EF4-FFF2-40B4-BE49-F238E27FC236}">
                <a16:creationId xmlns:a16="http://schemas.microsoft.com/office/drawing/2014/main" id="{2F863AA7-9FF5-3146-83CC-7372308C7B20}"/>
              </a:ext>
            </a:extLst>
          </p:cNvPr>
          <p:cNvSpPr txBox="1"/>
          <p:nvPr/>
        </p:nvSpPr>
        <p:spPr>
          <a:xfrm>
            <a:off x="7345478" y="1822793"/>
            <a:ext cx="2246785" cy="2031325"/>
          </a:xfrm>
          <a:prstGeom prst="rect">
            <a:avLst/>
          </a:prstGeom>
          <a:noFill/>
        </p:spPr>
        <p:txBody>
          <a:bodyPr wrap="square" rtlCol="0">
            <a:spAutoFit/>
          </a:bodyPr>
          <a:lstStyle/>
          <a:p>
            <a:pPr algn="ctr"/>
            <a:r>
              <a:rPr lang="es-AR" dirty="0">
                <a:latin typeface="Corbel" panose="020B0503020204020204" pitchFamily="34" charset="0"/>
              </a:rPr>
              <a:t>Escuchar </a:t>
            </a:r>
            <a:r>
              <a:rPr lang="es-AR" b="1" dirty="0">
                <a:latin typeface="Corbel" panose="020B0503020204020204" pitchFamily="34" charset="0"/>
              </a:rPr>
              <a:t>nuestras palabras</a:t>
            </a:r>
            <a:r>
              <a:rPr lang="es-AR" dirty="0">
                <a:latin typeface="Corbel" panose="020B0503020204020204" pitchFamily="34" charset="0"/>
              </a:rPr>
              <a:t>, y el impacto que producen, escuchar lo que se dice en nuestro interior y lo que pronunciamos.</a:t>
            </a:r>
          </a:p>
        </p:txBody>
      </p:sp>
      <p:sp>
        <p:nvSpPr>
          <p:cNvPr id="14" name="CuadroTexto 13">
            <a:extLst>
              <a:ext uri="{FF2B5EF4-FFF2-40B4-BE49-F238E27FC236}">
                <a16:creationId xmlns:a16="http://schemas.microsoft.com/office/drawing/2014/main" id="{0E2729E3-E494-3444-B976-BEBCE4D63896}"/>
              </a:ext>
            </a:extLst>
          </p:cNvPr>
          <p:cNvSpPr txBox="1"/>
          <p:nvPr/>
        </p:nvSpPr>
        <p:spPr>
          <a:xfrm>
            <a:off x="9868432" y="4090416"/>
            <a:ext cx="2141480" cy="1754326"/>
          </a:xfrm>
          <a:prstGeom prst="rect">
            <a:avLst/>
          </a:prstGeom>
          <a:noFill/>
        </p:spPr>
        <p:txBody>
          <a:bodyPr wrap="square" rtlCol="0">
            <a:spAutoFit/>
          </a:bodyPr>
          <a:lstStyle/>
          <a:p>
            <a:pPr algn="ctr"/>
            <a:r>
              <a:rPr lang="es-AR" dirty="0">
                <a:latin typeface="Corbel" panose="020B0503020204020204" pitchFamily="34" charset="0"/>
              </a:rPr>
              <a:t>Escuchar </a:t>
            </a:r>
            <a:r>
              <a:rPr lang="es-AR" b="1" dirty="0">
                <a:latin typeface="Corbel" panose="020B0503020204020204" pitchFamily="34" charset="0"/>
              </a:rPr>
              <a:t>nuestros actos</a:t>
            </a:r>
            <a:r>
              <a:rPr lang="es-AR" dirty="0">
                <a:latin typeface="Corbel" panose="020B0503020204020204" pitchFamily="34" charset="0"/>
              </a:rPr>
              <a:t>, para desarrollar la capacidad de actuar con responsabilidad y libertad.</a:t>
            </a:r>
          </a:p>
        </p:txBody>
      </p:sp>
      <p:sp>
        <p:nvSpPr>
          <p:cNvPr id="15" name="CuadroTexto 14">
            <a:extLst>
              <a:ext uri="{FF2B5EF4-FFF2-40B4-BE49-F238E27FC236}">
                <a16:creationId xmlns:a16="http://schemas.microsoft.com/office/drawing/2014/main" id="{4509E0A7-F3C4-2F44-801C-76FC0184E785}"/>
              </a:ext>
            </a:extLst>
          </p:cNvPr>
          <p:cNvSpPr txBox="1"/>
          <p:nvPr/>
        </p:nvSpPr>
        <p:spPr>
          <a:xfrm>
            <a:off x="5081898" y="3918785"/>
            <a:ext cx="2034183" cy="1477328"/>
          </a:xfrm>
          <a:prstGeom prst="rect">
            <a:avLst/>
          </a:prstGeom>
          <a:noFill/>
        </p:spPr>
        <p:txBody>
          <a:bodyPr wrap="square" rtlCol="0">
            <a:spAutoFit/>
          </a:bodyPr>
          <a:lstStyle/>
          <a:p>
            <a:pPr algn="ctr"/>
            <a:r>
              <a:rPr lang="es-AR" dirty="0">
                <a:latin typeface="Corbel" panose="020B0503020204020204" pitchFamily="34" charset="0"/>
              </a:rPr>
              <a:t>Escuchar </a:t>
            </a:r>
            <a:r>
              <a:rPr lang="es-AR" b="1" dirty="0">
                <a:latin typeface="Corbel" panose="020B0503020204020204" pitchFamily="34" charset="0"/>
              </a:rPr>
              <a:t>nuestros pensamientos</a:t>
            </a:r>
            <a:r>
              <a:rPr lang="es-AR" dirty="0">
                <a:latin typeface="Corbel" panose="020B0503020204020204" pitchFamily="34" charset="0"/>
              </a:rPr>
              <a:t>, de dónde surgen y cómo nos condicionan.</a:t>
            </a:r>
          </a:p>
        </p:txBody>
      </p:sp>
      <p:sp>
        <p:nvSpPr>
          <p:cNvPr id="22" name="Rectángulo 21">
            <a:extLst>
              <a:ext uri="{FF2B5EF4-FFF2-40B4-BE49-F238E27FC236}">
                <a16:creationId xmlns:a16="http://schemas.microsoft.com/office/drawing/2014/main" id="{42228161-C04D-D649-B25B-BB3DE4DF1F52}"/>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41504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70789C6-E222-2A49-B401-CE54C585FE2D}"/>
              </a:ext>
            </a:extLst>
          </p:cNvPr>
          <p:cNvPicPr>
            <a:picLocks noChangeAspect="1"/>
          </p:cNvPicPr>
          <p:nvPr/>
        </p:nvPicPr>
        <p:blipFill>
          <a:blip r:embed="rId2"/>
          <a:stretch>
            <a:fillRect/>
          </a:stretch>
        </p:blipFill>
        <p:spPr>
          <a:xfrm>
            <a:off x="10879428" y="528134"/>
            <a:ext cx="831358" cy="828037"/>
          </a:xfrm>
          <a:prstGeom prst="rect">
            <a:avLst/>
          </a:prstGeom>
        </p:spPr>
      </p:pic>
      <p:sp>
        <p:nvSpPr>
          <p:cNvPr id="4" name="CuadroTexto 3">
            <a:extLst>
              <a:ext uri="{FF2B5EF4-FFF2-40B4-BE49-F238E27FC236}">
                <a16:creationId xmlns:a16="http://schemas.microsoft.com/office/drawing/2014/main" id="{78076E8F-BFAB-0445-B6E7-24D34E96F209}"/>
              </a:ext>
            </a:extLst>
          </p:cNvPr>
          <p:cNvSpPr txBox="1"/>
          <p:nvPr/>
        </p:nvSpPr>
        <p:spPr>
          <a:xfrm>
            <a:off x="328814" y="586729"/>
            <a:ext cx="10231395" cy="584775"/>
          </a:xfrm>
          <a:prstGeom prst="rect">
            <a:avLst/>
          </a:prstGeom>
          <a:solidFill>
            <a:srgbClr val="FFFFFF">
              <a:alpha val="50196"/>
            </a:srgbClr>
          </a:solidFill>
        </p:spPr>
        <p:txBody>
          <a:bodyPr wrap="square" rtlCol="0">
            <a:spAutoFit/>
          </a:bodyPr>
          <a:lstStyle/>
          <a:p>
            <a:r>
              <a:rPr lang="es-AR" sz="3200" b="1" i="1" dirty="0">
                <a:latin typeface="Corbel" panose="020B0503020204020204" pitchFamily="34" charset="0"/>
              </a:rPr>
              <a:t>Sínodo: MPEC -  Me pregunto, escribo y comparto</a:t>
            </a:r>
          </a:p>
        </p:txBody>
      </p:sp>
      <p:sp>
        <p:nvSpPr>
          <p:cNvPr id="9" name="CuadroTexto 8">
            <a:extLst>
              <a:ext uri="{FF2B5EF4-FFF2-40B4-BE49-F238E27FC236}">
                <a16:creationId xmlns:a16="http://schemas.microsoft.com/office/drawing/2014/main" id="{124F36E7-585B-A34E-B400-5FC3B2E6BC63}"/>
              </a:ext>
            </a:extLst>
          </p:cNvPr>
          <p:cNvSpPr txBox="1"/>
          <p:nvPr/>
        </p:nvSpPr>
        <p:spPr>
          <a:xfrm>
            <a:off x="1128665" y="2399262"/>
            <a:ext cx="6224635" cy="400110"/>
          </a:xfrm>
          <a:prstGeom prst="rect">
            <a:avLst/>
          </a:prstGeom>
          <a:noFill/>
        </p:spPr>
        <p:txBody>
          <a:bodyPr wrap="square" rtlCol="0">
            <a:spAutoFit/>
          </a:bodyPr>
          <a:lstStyle/>
          <a:p>
            <a:r>
              <a:rPr lang="es-AR" sz="2000" dirty="0">
                <a:latin typeface="Corbel" panose="020B0503020204020204" pitchFamily="34" charset="0"/>
              </a:rPr>
              <a:t>¿Cómo me estoy escuchando a mí mismo?</a:t>
            </a:r>
          </a:p>
        </p:txBody>
      </p:sp>
      <p:sp>
        <p:nvSpPr>
          <p:cNvPr id="8" name="Rectángulo 7">
            <a:extLst>
              <a:ext uri="{FF2B5EF4-FFF2-40B4-BE49-F238E27FC236}">
                <a16:creationId xmlns:a16="http://schemas.microsoft.com/office/drawing/2014/main" id="{2C7FB191-11E4-B14A-9D24-A042A387D7C0}"/>
              </a:ext>
            </a:extLst>
          </p:cNvPr>
          <p:cNvSpPr/>
          <p:nvPr/>
        </p:nvSpPr>
        <p:spPr>
          <a:xfrm>
            <a:off x="-1640" y="402064"/>
            <a:ext cx="223306" cy="954107"/>
          </a:xfrm>
          <a:prstGeom prst="rect">
            <a:avLst/>
          </a:prstGeom>
          <a:solidFill>
            <a:srgbClr val="BC6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39E0EFCB-20BE-1B4D-8163-150FD9156E7A}"/>
              </a:ext>
            </a:extLst>
          </p:cNvPr>
          <p:cNvSpPr txBox="1"/>
          <p:nvPr/>
        </p:nvSpPr>
        <p:spPr>
          <a:xfrm>
            <a:off x="1128665" y="2842856"/>
            <a:ext cx="9750763" cy="400110"/>
          </a:xfrm>
          <a:prstGeom prst="rect">
            <a:avLst/>
          </a:prstGeom>
          <a:noFill/>
        </p:spPr>
        <p:txBody>
          <a:bodyPr wrap="square" rtlCol="0">
            <a:spAutoFit/>
          </a:bodyPr>
          <a:lstStyle/>
          <a:p>
            <a:r>
              <a:rPr lang="es-AR" sz="2000" dirty="0">
                <a:latin typeface="Corbel" panose="020B0503020204020204" pitchFamily="34" charset="0"/>
              </a:rPr>
              <a:t>Mirando los 5 espacios, ¿en cuál de ellos tengo más desarrollda mi capacidad de escuchar?</a:t>
            </a:r>
          </a:p>
        </p:txBody>
      </p:sp>
      <p:sp>
        <p:nvSpPr>
          <p:cNvPr id="12" name="CuadroTexto 11">
            <a:extLst>
              <a:ext uri="{FF2B5EF4-FFF2-40B4-BE49-F238E27FC236}">
                <a16:creationId xmlns:a16="http://schemas.microsoft.com/office/drawing/2014/main" id="{66E2A152-3387-0040-8D63-433CA10137D1}"/>
              </a:ext>
            </a:extLst>
          </p:cNvPr>
          <p:cNvSpPr txBox="1"/>
          <p:nvPr/>
        </p:nvSpPr>
        <p:spPr>
          <a:xfrm>
            <a:off x="1128665" y="4729651"/>
            <a:ext cx="8980534" cy="707886"/>
          </a:xfrm>
          <a:prstGeom prst="rect">
            <a:avLst/>
          </a:prstGeom>
          <a:noFill/>
        </p:spPr>
        <p:txBody>
          <a:bodyPr wrap="square" rtlCol="0">
            <a:spAutoFit/>
          </a:bodyPr>
          <a:lstStyle/>
          <a:p>
            <a:r>
              <a:rPr lang="es-AR" sz="2000" dirty="0">
                <a:latin typeface="Corbel" panose="020B0503020204020204" pitchFamily="34" charset="0"/>
              </a:rPr>
              <a:t>¿Cómo es mi capacidad de escuchar los 5 espacios de mis hermanos y de escuchar también sus silencios?</a:t>
            </a:r>
          </a:p>
        </p:txBody>
      </p:sp>
      <p:sp>
        <p:nvSpPr>
          <p:cNvPr id="16" name="CuadroTexto 15">
            <a:extLst>
              <a:ext uri="{FF2B5EF4-FFF2-40B4-BE49-F238E27FC236}">
                <a16:creationId xmlns:a16="http://schemas.microsoft.com/office/drawing/2014/main" id="{D9AA9619-009E-3A45-9A1A-BDDC54AA954D}"/>
              </a:ext>
            </a:extLst>
          </p:cNvPr>
          <p:cNvSpPr txBox="1"/>
          <p:nvPr/>
        </p:nvSpPr>
        <p:spPr>
          <a:xfrm>
            <a:off x="1128665" y="5609213"/>
            <a:ext cx="7520035" cy="400110"/>
          </a:xfrm>
          <a:prstGeom prst="rect">
            <a:avLst/>
          </a:prstGeom>
          <a:noFill/>
        </p:spPr>
        <p:txBody>
          <a:bodyPr wrap="square" rtlCol="0">
            <a:spAutoFit/>
          </a:bodyPr>
          <a:lstStyle/>
          <a:p>
            <a:r>
              <a:rPr lang="es-AR" sz="2000" dirty="0">
                <a:latin typeface="Corbel" panose="020B0503020204020204" pitchFamily="34" charset="0"/>
              </a:rPr>
              <a:t>¿En qué situaciones me cuesta hacerme presente para escuchar?</a:t>
            </a:r>
          </a:p>
        </p:txBody>
      </p:sp>
      <p:sp>
        <p:nvSpPr>
          <p:cNvPr id="7" name="CuadroTexto 6">
            <a:extLst>
              <a:ext uri="{FF2B5EF4-FFF2-40B4-BE49-F238E27FC236}">
                <a16:creationId xmlns:a16="http://schemas.microsoft.com/office/drawing/2014/main" id="{00D3CF36-87CB-1E41-8A1C-F54D4199275B}"/>
              </a:ext>
            </a:extLst>
          </p:cNvPr>
          <p:cNvSpPr txBox="1"/>
          <p:nvPr/>
        </p:nvSpPr>
        <p:spPr>
          <a:xfrm>
            <a:off x="1255666" y="1609394"/>
            <a:ext cx="5678534" cy="523220"/>
          </a:xfrm>
          <a:prstGeom prst="rect">
            <a:avLst/>
          </a:prstGeom>
          <a:noFill/>
        </p:spPr>
        <p:txBody>
          <a:bodyPr wrap="square" rtlCol="0">
            <a:spAutoFit/>
          </a:bodyPr>
          <a:lstStyle/>
          <a:p>
            <a:r>
              <a:rPr lang="es-AR" sz="2800" b="1" i="1" dirty="0">
                <a:solidFill>
                  <a:srgbClr val="BC6F88"/>
                </a:solidFill>
                <a:latin typeface="Corbel" panose="020B0503020204020204" pitchFamily="34" charset="0"/>
              </a:rPr>
              <a:t>Escucharnos a nosotros mismos</a:t>
            </a:r>
          </a:p>
        </p:txBody>
      </p:sp>
      <p:sp>
        <p:nvSpPr>
          <p:cNvPr id="18" name="CuadroTexto 17">
            <a:extLst>
              <a:ext uri="{FF2B5EF4-FFF2-40B4-BE49-F238E27FC236}">
                <a16:creationId xmlns:a16="http://schemas.microsoft.com/office/drawing/2014/main" id="{00D69B62-EE72-9948-8683-2742E2E3729C}"/>
              </a:ext>
            </a:extLst>
          </p:cNvPr>
          <p:cNvSpPr txBox="1"/>
          <p:nvPr/>
        </p:nvSpPr>
        <p:spPr>
          <a:xfrm>
            <a:off x="1255666" y="3910827"/>
            <a:ext cx="4298948" cy="523220"/>
          </a:xfrm>
          <a:prstGeom prst="rect">
            <a:avLst/>
          </a:prstGeom>
          <a:noFill/>
        </p:spPr>
        <p:txBody>
          <a:bodyPr wrap="square" rtlCol="0">
            <a:spAutoFit/>
          </a:bodyPr>
          <a:lstStyle/>
          <a:p>
            <a:r>
              <a:rPr lang="es-AR" sz="2800" b="1" i="1" dirty="0">
                <a:solidFill>
                  <a:srgbClr val="BC6F88"/>
                </a:solidFill>
                <a:latin typeface="Corbel" panose="020B0503020204020204" pitchFamily="34" charset="0"/>
              </a:rPr>
              <a:t>Escuchar a los demás</a:t>
            </a:r>
          </a:p>
        </p:txBody>
      </p:sp>
    </p:spTree>
    <p:extLst>
      <p:ext uri="{BB962C8B-B14F-4D97-AF65-F5344CB8AC3E}">
        <p14:creationId xmlns:p14="http://schemas.microsoft.com/office/powerpoint/2010/main" val="5036560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2569</TotalTime>
  <Words>1546</Words>
  <Application>Microsoft Macintosh PowerPoint</Application>
  <PresentationFormat>Panorámica</PresentationFormat>
  <Paragraphs>134</Paragraphs>
  <Slides>16</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16</vt:i4>
      </vt:variant>
    </vt:vector>
  </HeadingPairs>
  <TitlesOfParts>
    <vt:vector size="21" baseType="lpstr">
      <vt:lpstr>Arial</vt:lpstr>
      <vt:lpstr>Calibri</vt:lpstr>
      <vt:lpstr>Calibri Light</vt:lpstr>
      <vt:lpstr>Corbel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Agustina Betolaza</dc:creator>
  <cp:lastModifiedBy>Agustina Betolaza</cp:lastModifiedBy>
  <cp:revision>22</cp:revision>
  <dcterms:created xsi:type="dcterms:W3CDTF">2023-02-22T18:18:52Z</dcterms:created>
  <dcterms:modified xsi:type="dcterms:W3CDTF">2023-02-24T14:33:23Z</dcterms:modified>
</cp:coreProperties>
</file>