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7151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49159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179490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283524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76286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351895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399625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346122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9182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88855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BF96DF-1062-4A31-BAFD-9BDFFA8E2473}" type="datetimeFigureOut">
              <a:rPr lang="es-AR" smtClean="0"/>
              <a:t>25/2/2023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73500D5-ED43-4CE2-9A02-9982D183E3A3}" type="slidenum">
              <a:rPr lang="es-AR" smtClean="0"/>
              <a:t>‹Nº›</a:t>
            </a:fld>
            <a:endParaRPr lang="es-AR"/>
          </a:p>
        </p:txBody>
      </p:sp>
    </p:spTree>
    <p:extLst>
      <p:ext uri="{BB962C8B-B14F-4D97-AF65-F5344CB8AC3E}">
        <p14:creationId xmlns:p14="http://schemas.microsoft.com/office/powerpoint/2010/main" val="147623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F96DF-1062-4A31-BAFD-9BDFFA8E2473}" type="datetimeFigureOut">
              <a:rPr lang="es-AR" smtClean="0"/>
              <a:t>25/2/2023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500D5-ED43-4CE2-9A02-9982D183E3A3}" type="slidenum">
              <a:rPr lang="es-AR" smtClean="0"/>
              <a:t>‹Nº›</a:t>
            </a:fld>
            <a:endParaRPr lang="es-AR"/>
          </a:p>
        </p:txBody>
      </p:sp>
    </p:spTree>
    <p:extLst>
      <p:ext uri="{BB962C8B-B14F-4D97-AF65-F5344CB8AC3E}">
        <p14:creationId xmlns:p14="http://schemas.microsoft.com/office/powerpoint/2010/main" val="64113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8"/>
            <a:ext cx="1156754" cy="1688692"/>
          </a:xfrm>
          <a:prstGeom prst="rect">
            <a:avLst/>
          </a:prstGeom>
        </p:spPr>
      </p:pic>
      <p:sp>
        <p:nvSpPr>
          <p:cNvPr id="11" name="10 CuadroTexto"/>
          <p:cNvSpPr txBox="1"/>
          <p:nvPr/>
        </p:nvSpPr>
        <p:spPr>
          <a:xfrm>
            <a:off x="1568241" y="297174"/>
            <a:ext cx="5991003" cy="2308324"/>
          </a:xfrm>
          <a:prstGeom prst="rect">
            <a:avLst/>
          </a:prstGeom>
          <a:noFill/>
        </p:spPr>
        <p:txBody>
          <a:bodyPr wrap="square" rtlCol="0">
            <a:spAutoFit/>
          </a:bodyPr>
          <a:lstStyle/>
          <a:p>
            <a:pPr algn="ctr">
              <a:lnSpc>
                <a:spcPct val="200000"/>
              </a:lnSpc>
            </a:pPr>
            <a:r>
              <a:rPr lang="es-AR" sz="2400" b="1" spc="300" dirty="0" smtClean="0">
                <a:ea typeface="Verdana" pitchFamily="34" charset="0"/>
              </a:rPr>
              <a:t>XL ASAMBLEA DIOCESANA DE PASTORAL</a:t>
            </a:r>
          </a:p>
          <a:p>
            <a:pPr algn="ctr">
              <a:lnSpc>
                <a:spcPct val="200000"/>
              </a:lnSpc>
            </a:pPr>
            <a:r>
              <a:rPr lang="es-AR" sz="2400" b="1" spc="300" dirty="0" smtClean="0">
                <a:ea typeface="Verdana" pitchFamily="34" charset="0"/>
              </a:rPr>
              <a:t>DIÓCESIS DE JUJUY</a:t>
            </a:r>
            <a:endParaRPr lang="es-AR" sz="2400" b="1" spc="300" dirty="0">
              <a:ea typeface="Verdana" pitchFamily="34" charset="0"/>
            </a:endParaRPr>
          </a:p>
        </p:txBody>
      </p:sp>
      <p:sp>
        <p:nvSpPr>
          <p:cNvPr id="12" name="11 CuadroTexto"/>
          <p:cNvSpPr txBox="1"/>
          <p:nvPr/>
        </p:nvSpPr>
        <p:spPr>
          <a:xfrm>
            <a:off x="45493" y="2817802"/>
            <a:ext cx="9036497" cy="646331"/>
          </a:xfrm>
          <a:prstGeom prst="rect">
            <a:avLst/>
          </a:prstGeom>
          <a:noFill/>
        </p:spPr>
        <p:txBody>
          <a:bodyPr wrap="square" rtlCol="0">
            <a:spAutoFit/>
          </a:bodyPr>
          <a:lstStyle/>
          <a:p>
            <a:pPr algn="ctr"/>
            <a:r>
              <a:rPr lang="es-AR" sz="3600" b="1" dirty="0" smtClean="0"/>
              <a:t>UNA IGLESIA SINODAL EN DISCERNIMIENTO</a:t>
            </a:r>
            <a:endParaRPr lang="es-AR" sz="3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59" y="3554203"/>
            <a:ext cx="2091585" cy="28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2461795" y="3987002"/>
            <a:ext cx="4298776" cy="461665"/>
          </a:xfrm>
          <a:prstGeom prst="rect">
            <a:avLst/>
          </a:prstGeom>
          <a:noFill/>
        </p:spPr>
        <p:txBody>
          <a:bodyPr wrap="square" rtlCol="0">
            <a:spAutoFit/>
          </a:bodyPr>
          <a:lstStyle/>
          <a:p>
            <a:r>
              <a:rPr lang="es-AR" sz="2400" dirty="0" smtClean="0"/>
              <a:t>Sábado 25 de febrero de 2023</a:t>
            </a:r>
            <a:endParaRPr lang="es-AR" sz="2400" dirty="0"/>
          </a:p>
        </p:txBody>
      </p:sp>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9408" y="260648"/>
            <a:ext cx="1324586" cy="1872207"/>
          </a:xfrm>
          <a:prstGeom prst="rect">
            <a:avLst/>
          </a:prstGeom>
        </p:spPr>
      </p:pic>
      <p:sp>
        <p:nvSpPr>
          <p:cNvPr id="15" name="14 Rectángulo"/>
          <p:cNvSpPr/>
          <p:nvPr/>
        </p:nvSpPr>
        <p:spPr>
          <a:xfrm>
            <a:off x="4355976" y="4967765"/>
            <a:ext cx="4572000" cy="830997"/>
          </a:xfrm>
          <a:prstGeom prst="rect">
            <a:avLst/>
          </a:prstGeom>
        </p:spPr>
        <p:txBody>
          <a:bodyPr>
            <a:spAutoFit/>
          </a:bodyPr>
          <a:lstStyle/>
          <a:p>
            <a:pPr algn="r"/>
            <a:r>
              <a:rPr lang="es-AR" sz="2400" b="1" dirty="0" smtClean="0"/>
              <a:t>Mons. Ernesto </a:t>
            </a:r>
            <a:r>
              <a:rPr lang="es-AR" sz="2400" b="1" dirty="0" err="1" smtClean="0"/>
              <a:t>Giobando</a:t>
            </a:r>
            <a:r>
              <a:rPr lang="es-AR" sz="2400" b="1" dirty="0" smtClean="0"/>
              <a:t> </a:t>
            </a:r>
            <a:r>
              <a:rPr lang="es-AR" sz="2400" b="1" dirty="0" err="1" smtClean="0"/>
              <a:t>sj</a:t>
            </a:r>
            <a:endParaRPr lang="es-AR" sz="2400" b="1" dirty="0" smtClean="0"/>
          </a:p>
          <a:p>
            <a:pPr algn="r"/>
            <a:r>
              <a:rPr lang="es-AR" sz="2400" b="1" dirty="0" smtClean="0"/>
              <a:t>Obispo Auxiliar de Buenos Aires</a:t>
            </a:r>
            <a:endParaRPr lang="es-AR" sz="2400" b="1" dirty="0"/>
          </a:p>
        </p:txBody>
      </p:sp>
    </p:spTree>
    <p:extLst>
      <p:ext uri="{BB962C8B-B14F-4D97-AF65-F5344CB8AC3E}">
        <p14:creationId xmlns:p14="http://schemas.microsoft.com/office/powerpoint/2010/main" val="293954038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323528" y="548680"/>
            <a:ext cx="8496944" cy="5632311"/>
          </a:xfrm>
          <a:prstGeom prst="rect">
            <a:avLst/>
          </a:prstGeom>
        </p:spPr>
        <p:txBody>
          <a:bodyPr wrap="square">
            <a:spAutoFit/>
          </a:bodyPr>
          <a:lstStyle/>
          <a:p>
            <a:pPr algn="ctr"/>
            <a:r>
              <a:rPr lang="es-AR" sz="2000" i="1" dirty="0" smtClean="0"/>
              <a:t>"El discernimiento del obispo es siempre una acción comunitaria, que no prescinde de la riqueza del parecer de sus presbíteros y diáconos, del Pueblo de Dios y de todos aquellos que pueden brindarle una contribución útil, incluso a través de aportaciones concretas y no meramente formales. </a:t>
            </a:r>
          </a:p>
          <a:p>
            <a:pPr algn="ctr"/>
            <a:endParaRPr lang="es-AR" sz="2000" dirty="0"/>
          </a:p>
          <a:p>
            <a:r>
              <a:rPr lang="es-AR" sz="2000" dirty="0" smtClean="0"/>
              <a:t>En el </a:t>
            </a:r>
            <a:r>
              <a:rPr lang="es-AR" sz="2000" b="1" dirty="0" smtClean="0"/>
              <a:t>DIÁLOGO</a:t>
            </a:r>
            <a:r>
              <a:rPr lang="es-AR" sz="2000" dirty="0" smtClean="0"/>
              <a:t> sereno, el obispo, no tiene miedo de compartir, e incluso a veces de modificar, su discernimiento con los demás: </a:t>
            </a:r>
          </a:p>
          <a:p>
            <a:pPr algn="ctr"/>
            <a:endParaRPr lang="es-AR" sz="2000" dirty="0"/>
          </a:p>
          <a:p>
            <a:pPr marL="342900" indent="-342900">
              <a:buFont typeface="Wingdings" pitchFamily="2" charset="2"/>
              <a:buChar char="ü"/>
            </a:pPr>
            <a:r>
              <a:rPr lang="es-AR" sz="2000" dirty="0" smtClean="0"/>
              <a:t>con los hermanos en el </a:t>
            </a:r>
            <a:r>
              <a:rPr lang="es-AR" sz="2000" i="1" u="sng" dirty="0" smtClean="0"/>
              <a:t>episcopado</a:t>
            </a:r>
            <a:r>
              <a:rPr lang="es-AR" sz="2000" dirty="0" smtClean="0"/>
              <a:t> a los que está unidos sacramentalmente, y entonces el discernimiento se vuelve colegial; </a:t>
            </a:r>
          </a:p>
          <a:p>
            <a:pPr marL="342900" indent="-342900">
              <a:buFont typeface="Wingdings" pitchFamily="2" charset="2"/>
              <a:buChar char="ü"/>
            </a:pPr>
            <a:endParaRPr lang="es-AR" sz="2000" dirty="0"/>
          </a:p>
          <a:p>
            <a:pPr marL="342900" indent="-342900">
              <a:buFont typeface="Wingdings" pitchFamily="2" charset="2"/>
              <a:buChar char="ü"/>
            </a:pPr>
            <a:r>
              <a:rPr lang="es-AR" sz="2000" dirty="0" smtClean="0"/>
              <a:t>con sus propios </a:t>
            </a:r>
            <a:r>
              <a:rPr lang="es-AR" sz="2000" i="1" u="sng" dirty="0" smtClean="0"/>
              <a:t>sacerdotes</a:t>
            </a:r>
            <a:r>
              <a:rPr lang="es-AR" sz="2000" dirty="0" smtClean="0"/>
              <a:t>, de los que es garante de esa unidad que no se impone por la fuerza, sino que se teje con la paciencia y la sabiduría de un artesano; </a:t>
            </a:r>
          </a:p>
          <a:p>
            <a:pPr marL="342900" indent="-342900">
              <a:buFont typeface="Wingdings" pitchFamily="2" charset="2"/>
              <a:buChar char="ü"/>
            </a:pPr>
            <a:endParaRPr lang="es-AR" sz="2000" dirty="0"/>
          </a:p>
          <a:p>
            <a:pPr marL="342900" indent="-342900">
              <a:buFont typeface="Wingdings" pitchFamily="2" charset="2"/>
              <a:buChar char="ü"/>
            </a:pPr>
            <a:r>
              <a:rPr lang="es-AR" sz="2000" dirty="0" smtClean="0"/>
              <a:t>con los fieles </a:t>
            </a:r>
            <a:r>
              <a:rPr lang="es-AR" sz="2000" i="1" u="sng" dirty="0" smtClean="0"/>
              <a:t>laicos</a:t>
            </a:r>
            <a:r>
              <a:rPr lang="es-AR" sz="2000" dirty="0" smtClean="0"/>
              <a:t>, para que conserven el «olfato» de la verdadera infalibilidad de la fe que reside en la Iglesia: saben que Dios no falla en su amor, y no desmiente sus promesas”. </a:t>
            </a:r>
            <a:endParaRPr lang="es-AR" sz="2400" dirty="0"/>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Tree>
    <p:extLst>
      <p:ext uri="{BB962C8B-B14F-4D97-AF65-F5344CB8AC3E}">
        <p14:creationId xmlns:p14="http://schemas.microsoft.com/office/powerpoint/2010/main" val="308912830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323528" y="139653"/>
            <a:ext cx="8496944" cy="400110"/>
          </a:xfrm>
          <a:prstGeom prst="rect">
            <a:avLst/>
          </a:prstGeom>
        </p:spPr>
        <p:txBody>
          <a:bodyPr wrap="square">
            <a:spAutoFit/>
          </a:bodyPr>
          <a:lstStyle/>
          <a:p>
            <a:pPr algn="ctr"/>
            <a:r>
              <a:rPr lang="es-AR" sz="2000" b="1" dirty="0" smtClean="0"/>
              <a:t>PASOS EN ESTE DISCERNIMIENTO PASTORAL</a:t>
            </a:r>
            <a:endParaRPr lang="es-AR" sz="2400" b="1" dirty="0"/>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2" name="1 Rectángulo"/>
          <p:cNvSpPr/>
          <p:nvPr/>
        </p:nvSpPr>
        <p:spPr>
          <a:xfrm>
            <a:off x="323528" y="593288"/>
            <a:ext cx="8568952" cy="5940088"/>
          </a:xfrm>
          <a:prstGeom prst="rect">
            <a:avLst/>
          </a:prstGeom>
        </p:spPr>
        <p:txBody>
          <a:bodyPr wrap="square">
            <a:spAutoFit/>
          </a:bodyPr>
          <a:lstStyle/>
          <a:p>
            <a:pPr marL="457200" indent="-457200" algn="just">
              <a:buFont typeface="+mj-lt"/>
              <a:buAutoNum type="alphaUcPeriod"/>
            </a:pPr>
            <a:r>
              <a:rPr lang="es-AR" sz="2000" b="1" dirty="0" smtClean="0"/>
              <a:t>“Actitud de escucha, buen ojo y memoria agradecida:  </a:t>
            </a:r>
            <a:r>
              <a:rPr lang="es-AR" sz="2000" dirty="0" smtClean="0"/>
              <a:t>cultivar una actitud de escucha, renunciar al propio punto de vista, para asumir el de Dios. Esfuércense por conocer con sus propios ojos los lugares y las personas, «la tradición» espiritual y cultural de las diócesis.</a:t>
            </a:r>
          </a:p>
          <a:p>
            <a:pPr marL="457200" indent="-457200" algn="just">
              <a:buFont typeface="+mj-lt"/>
              <a:buAutoNum type="alphaUcPeriod"/>
            </a:pPr>
            <a:endParaRPr lang="es-AR" sz="2000" dirty="0" smtClean="0"/>
          </a:p>
          <a:p>
            <a:pPr marL="457200" indent="-457200" algn="just">
              <a:buFont typeface="+mj-lt"/>
              <a:buAutoNum type="alphaUcPeriod"/>
            </a:pPr>
            <a:r>
              <a:rPr lang="es-AR" sz="2000" b="1" dirty="0" smtClean="0"/>
              <a:t>No a la propia quintita: </a:t>
            </a:r>
            <a:r>
              <a:rPr lang="es-AR" sz="2000" dirty="0" smtClean="0"/>
              <a:t>no llevar sus propias ideas y proyectos, ofrecer el testimonio concreto de unión con Dios, sirviendo al Evangelio que debe ser cultivado y ayudado a crecer en esa situación específica.  </a:t>
            </a:r>
          </a:p>
          <a:p>
            <a:pPr marL="457200" indent="-457200" algn="just">
              <a:buFont typeface="+mj-lt"/>
              <a:buAutoNum type="alphaUcPeriod"/>
            </a:pPr>
            <a:endParaRPr lang="es-AR" sz="2000" dirty="0" smtClean="0"/>
          </a:p>
          <a:p>
            <a:pPr marL="457200" indent="-457200" algn="just">
              <a:buFont typeface="+mj-lt"/>
              <a:buAutoNum type="alphaUcPeriod"/>
            </a:pPr>
            <a:r>
              <a:rPr lang="es-AR" sz="2000" b="1" dirty="0" smtClean="0"/>
              <a:t>Con humildad y obediencia: </a:t>
            </a:r>
            <a:r>
              <a:rPr lang="es-AR" sz="2000" dirty="0" smtClean="0"/>
              <a:t>Humildad sobre los proyectos de ustedes. Obediencia al Evangelio, al Magisterio, a las normas de la Iglesia universal, y a la situación concreta de las personas. </a:t>
            </a:r>
          </a:p>
          <a:p>
            <a:pPr marL="457200" indent="-457200" algn="just">
              <a:buFont typeface="+mj-lt"/>
              <a:buAutoNum type="alphaUcPeriod"/>
            </a:pPr>
            <a:endParaRPr lang="es-AR" sz="2000" dirty="0" smtClean="0"/>
          </a:p>
          <a:p>
            <a:pPr marL="457200" indent="-457200" algn="just">
              <a:buFont typeface="+mj-lt"/>
              <a:buAutoNum type="alphaUcPeriod"/>
            </a:pPr>
            <a:r>
              <a:rPr lang="es-AR" sz="2000" b="1" dirty="0" smtClean="0"/>
              <a:t>No a las frases hechas y propuestas caducas: </a:t>
            </a:r>
            <a:r>
              <a:rPr lang="es-AR" sz="2000" dirty="0" smtClean="0"/>
              <a:t>El discernimiento es un remedio contra la inmovilidad del «siempre se ha hecho así» o del «tomemos tiempo». Es un proceso creativo que no se limita a aplicar esquemas. no nos resignemos a la repetición del pasado y tengamos el valor de preguntarnos si las propuestas de ayer siguen siendo evangélicamente válidas.  </a:t>
            </a:r>
          </a:p>
        </p:txBody>
      </p:sp>
    </p:spTree>
    <p:extLst>
      <p:ext uri="{BB962C8B-B14F-4D97-AF65-F5344CB8AC3E}">
        <p14:creationId xmlns:p14="http://schemas.microsoft.com/office/powerpoint/2010/main" val="2378641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301824" y="339708"/>
            <a:ext cx="8496944" cy="400110"/>
          </a:xfrm>
          <a:prstGeom prst="rect">
            <a:avLst/>
          </a:prstGeom>
        </p:spPr>
        <p:txBody>
          <a:bodyPr wrap="square">
            <a:spAutoFit/>
          </a:bodyPr>
          <a:lstStyle/>
          <a:p>
            <a:pPr algn="ctr"/>
            <a:r>
              <a:rPr lang="es-AR" sz="2000" b="1" dirty="0" smtClean="0"/>
              <a:t>PASOS EN ESTE DISCERNIMIENTO PASTORAL</a:t>
            </a:r>
            <a:endParaRPr lang="es-AR" sz="2400" b="1" dirty="0"/>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2" name="1 Rectángulo"/>
          <p:cNvSpPr/>
          <p:nvPr/>
        </p:nvSpPr>
        <p:spPr>
          <a:xfrm>
            <a:off x="301824" y="1014829"/>
            <a:ext cx="8712968" cy="3170099"/>
          </a:xfrm>
          <a:prstGeom prst="rect">
            <a:avLst/>
          </a:prstGeom>
        </p:spPr>
        <p:txBody>
          <a:bodyPr wrap="square">
            <a:spAutoFit/>
          </a:bodyPr>
          <a:lstStyle/>
          <a:p>
            <a:pPr marL="457200" indent="-457200">
              <a:buAutoNum type="alphaUcPeriod" startAt="5"/>
            </a:pPr>
            <a:r>
              <a:rPr lang="es-AR" sz="2000" b="1" dirty="0" smtClean="0"/>
              <a:t>En diálogo con la conciencia de los fieles: </a:t>
            </a:r>
            <a:r>
              <a:rPr lang="es-AR" sz="2000" dirty="0" smtClean="0"/>
              <a:t>un discernimiento encarnado e inclusivo, que dialoga con la conciencia de los fieles que debe ser formada para que pueda madurar la capacidad de cada uno —fieles, familias, presbíteros, comunidad y sociedad— la actividad de discernimiento no está reservada a los sabios, a los perspicaces y a los perfectos. </a:t>
            </a:r>
          </a:p>
          <a:p>
            <a:pPr marL="457200" indent="-457200">
              <a:buAutoNum type="alphaUcPeriod" startAt="5"/>
            </a:pPr>
            <a:endParaRPr lang="es-AR" sz="2000" dirty="0"/>
          </a:p>
          <a:p>
            <a:pPr marL="457200" indent="-457200" algn="just">
              <a:buAutoNum type="alphaUcPeriod" startAt="5"/>
            </a:pPr>
            <a:r>
              <a:rPr lang="es-AR" sz="2000" b="1" dirty="0" smtClean="0"/>
              <a:t>Educarse en la paciencia de Dios: </a:t>
            </a:r>
            <a:r>
              <a:rPr lang="es-AR" sz="2000" dirty="0" smtClean="0"/>
              <a:t>para el progreso en el discernimiento educarse en la paciencia de Dios y en sus tiempos, que nunca son los nuestros. Nos toca a nosotros,  descubrir la gracia escondida en el presente sin perder de vista la longanimidad y su plan de amor que nos trasciende</a:t>
            </a:r>
            <a:r>
              <a:rPr lang="es-AR" sz="2000" dirty="0" smtClean="0"/>
              <a:t>”.</a:t>
            </a:r>
            <a:endParaRPr lang="es-AR" sz="2000" dirty="0"/>
          </a:p>
        </p:txBody>
      </p:sp>
      <p:sp>
        <p:nvSpPr>
          <p:cNvPr id="3" name="CuadroTexto 2"/>
          <p:cNvSpPr txBox="1"/>
          <p:nvPr/>
        </p:nvSpPr>
        <p:spPr>
          <a:xfrm>
            <a:off x="467544" y="4319339"/>
            <a:ext cx="8331224"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2000" dirty="0"/>
              <a:t>Todos podemos aportar nuestras “mociones interiores”, aquello que en la Iglesia nos da consolación y desolación, aquello que en nuestra comunidad de referencia no sólo “funciona”, sino que da buenos frutos. Una clave para que “salten” los malos espíritus es proponer algo superador, algo “más”, que movilice la inercia. Un grupo de jóvenes suele terminarse cuando no se proponen metas más altas, subir la vara al Evangelio y no solamente a las dinámicas de los animadores.</a:t>
            </a:r>
          </a:p>
        </p:txBody>
      </p:sp>
    </p:spTree>
    <p:extLst>
      <p:ext uri="{BB962C8B-B14F-4D97-AF65-F5344CB8AC3E}">
        <p14:creationId xmlns:p14="http://schemas.microsoft.com/office/powerpoint/2010/main" val="3741732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301824" y="339708"/>
            <a:ext cx="8496944" cy="523220"/>
          </a:xfrm>
          <a:prstGeom prst="rect">
            <a:avLst/>
          </a:prstGeom>
        </p:spPr>
        <p:txBody>
          <a:bodyPr wrap="square">
            <a:spAutoFit/>
          </a:bodyPr>
          <a:lstStyle/>
          <a:p>
            <a:pPr algn="ctr"/>
            <a:r>
              <a:rPr lang="es-AR" sz="2800" b="1" dirty="0" smtClean="0"/>
              <a:t>5. Gusto por las cosas de Dios.</a:t>
            </a:r>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2" name="1 Rectángulo"/>
          <p:cNvSpPr/>
          <p:nvPr/>
        </p:nvSpPr>
        <p:spPr>
          <a:xfrm>
            <a:off x="318457" y="960134"/>
            <a:ext cx="8712968" cy="5324535"/>
          </a:xfrm>
          <a:prstGeom prst="rect">
            <a:avLst/>
          </a:prstGeom>
        </p:spPr>
        <p:txBody>
          <a:bodyPr wrap="square">
            <a:spAutoFit/>
          </a:bodyPr>
          <a:lstStyle/>
          <a:p>
            <a:pPr algn="ctr"/>
            <a:r>
              <a:rPr lang="es-AR" sz="2000" b="1" i="1" dirty="0" smtClean="0"/>
              <a:t>Hay que afinar los sentidos interiores para darnos cuenta dónde está Dios. </a:t>
            </a:r>
          </a:p>
          <a:p>
            <a:pPr algn="ctr"/>
            <a:endParaRPr lang="es-AR" sz="2000" b="1" i="1" dirty="0" smtClean="0"/>
          </a:p>
          <a:p>
            <a:pPr algn="ctr"/>
            <a:r>
              <a:rPr lang="es-AR" sz="2000" b="1" i="1" dirty="0" smtClean="0"/>
              <a:t>Tener capacidad de detenernos allí donde encontramos “mayor gusto y consuelo espiritual” (San Ignacio de Loyola).   </a:t>
            </a:r>
          </a:p>
          <a:p>
            <a:endParaRPr lang="es-AR" sz="2000" dirty="0" smtClean="0"/>
          </a:p>
          <a:p>
            <a:r>
              <a:rPr lang="es-AR" sz="2000" dirty="0" smtClean="0"/>
              <a:t>El </a:t>
            </a:r>
            <a:r>
              <a:rPr lang="es-AR" sz="2000" i="1" u="sng" dirty="0" smtClean="0"/>
              <a:t>“gusto” por las cosas de Dios </a:t>
            </a:r>
            <a:r>
              <a:rPr lang="es-AR" sz="2000" dirty="0" smtClean="0"/>
              <a:t>hace de un </a:t>
            </a:r>
            <a:r>
              <a:rPr lang="es-AR" sz="2000" b="1" dirty="0" smtClean="0"/>
              <a:t>creyente una persona</a:t>
            </a:r>
            <a:r>
              <a:rPr lang="es-AR" sz="2000" dirty="0" smtClean="0"/>
              <a:t>:</a:t>
            </a:r>
          </a:p>
          <a:p>
            <a:pPr marL="342900" indent="-342900">
              <a:buFont typeface="Wingdings" pitchFamily="2" charset="2"/>
              <a:buChar char="ü"/>
            </a:pPr>
            <a:endParaRPr lang="es-AR" sz="2000" dirty="0"/>
          </a:p>
          <a:p>
            <a:pPr marL="342900" indent="-342900">
              <a:buFont typeface="Wingdings" pitchFamily="2" charset="2"/>
              <a:buChar char="ü"/>
            </a:pPr>
            <a:r>
              <a:rPr lang="es-AR" sz="2000" dirty="0" smtClean="0"/>
              <a:t>que te hace sentir bien </a:t>
            </a:r>
          </a:p>
          <a:p>
            <a:pPr marL="342900" indent="-342900">
              <a:buFont typeface="Wingdings" pitchFamily="2" charset="2"/>
              <a:buChar char="ü"/>
            </a:pPr>
            <a:endParaRPr lang="es-AR" sz="2000" dirty="0" smtClean="0"/>
          </a:p>
          <a:p>
            <a:pPr marL="342900" indent="-342900">
              <a:buFont typeface="Wingdings" pitchFamily="2" charset="2"/>
              <a:buChar char="ü"/>
            </a:pPr>
            <a:r>
              <a:rPr lang="es-AR" sz="2000" dirty="0"/>
              <a:t>q</a:t>
            </a:r>
            <a:r>
              <a:rPr lang="es-AR" sz="2000" dirty="0" smtClean="0"/>
              <a:t>ue es alguien de oración</a:t>
            </a:r>
          </a:p>
          <a:p>
            <a:pPr marL="342900" indent="-342900">
              <a:buFont typeface="Wingdings" pitchFamily="2" charset="2"/>
              <a:buChar char="ü"/>
            </a:pPr>
            <a:endParaRPr lang="es-AR" sz="2000" dirty="0" smtClean="0"/>
          </a:p>
          <a:p>
            <a:pPr marL="342900" indent="-342900">
              <a:buFont typeface="Wingdings" pitchFamily="2" charset="2"/>
              <a:buChar char="ü"/>
            </a:pPr>
            <a:r>
              <a:rPr lang="es-AR" sz="2000" dirty="0"/>
              <a:t>q</a:t>
            </a:r>
            <a:r>
              <a:rPr lang="es-AR" sz="2000" dirty="0" smtClean="0"/>
              <a:t>ue es clara en sus posturas, no rígida ni descalificadora de los demás, </a:t>
            </a:r>
          </a:p>
          <a:p>
            <a:pPr marL="342900" indent="-342900">
              <a:buFont typeface="Wingdings" pitchFamily="2" charset="2"/>
              <a:buChar char="ü"/>
            </a:pPr>
            <a:endParaRPr lang="es-AR" sz="2000" dirty="0" smtClean="0"/>
          </a:p>
          <a:p>
            <a:pPr marL="342900" indent="-342900">
              <a:buFont typeface="Wingdings" pitchFamily="2" charset="2"/>
              <a:buChar char="ü"/>
            </a:pPr>
            <a:r>
              <a:rPr lang="es-AR" sz="2000" dirty="0"/>
              <a:t>q</a:t>
            </a:r>
            <a:r>
              <a:rPr lang="es-AR" sz="2000" dirty="0" smtClean="0"/>
              <a:t>ue es despojada de sus propios intereses y que busca el bien de la comunidad, dando un paso al costado si fuera necesario: no se la cree.</a:t>
            </a:r>
          </a:p>
          <a:p>
            <a:pPr marL="342900" indent="-342900">
              <a:buFont typeface="Wingdings" pitchFamily="2" charset="2"/>
              <a:buChar char="ü"/>
            </a:pPr>
            <a:endParaRPr lang="es-AR" sz="2000" dirty="0" smtClean="0"/>
          </a:p>
          <a:p>
            <a:pPr marL="342900" indent="-342900">
              <a:buFont typeface="Wingdings" pitchFamily="2" charset="2"/>
              <a:buChar char="ü"/>
            </a:pPr>
            <a:r>
              <a:rPr lang="es-AR" sz="2000" dirty="0"/>
              <a:t>q</a:t>
            </a:r>
            <a:r>
              <a:rPr lang="es-AR" sz="2000" dirty="0" smtClean="0"/>
              <a:t>ue esta disponible para iniciar un discernimiento personal y comunitario.</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892888"/>
            <a:ext cx="1944216" cy="141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43128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301824" y="339708"/>
            <a:ext cx="8496944" cy="1077218"/>
          </a:xfrm>
          <a:prstGeom prst="rect">
            <a:avLst/>
          </a:prstGeom>
        </p:spPr>
        <p:txBody>
          <a:bodyPr wrap="square">
            <a:spAutoFit/>
          </a:bodyPr>
          <a:lstStyle/>
          <a:p>
            <a:pPr algn="ctr"/>
            <a:r>
              <a:rPr lang="es-AR" sz="2800" b="1" dirty="0"/>
              <a:t>6</a:t>
            </a:r>
            <a:r>
              <a:rPr lang="es-AR" sz="2800" b="1" dirty="0" smtClean="0"/>
              <a:t>. El gusto espiritual de ser </a:t>
            </a:r>
            <a:r>
              <a:rPr lang="es-AR" sz="2800" b="1" dirty="0" smtClean="0"/>
              <a:t>pueblo</a:t>
            </a:r>
            <a:endParaRPr lang="es-ES_tradnl" dirty="0" smtClean="0"/>
          </a:p>
          <a:p>
            <a:pPr algn="ctr"/>
            <a:r>
              <a:rPr lang="es-ES_tradnl" dirty="0" smtClean="0"/>
              <a:t>Aquí </a:t>
            </a:r>
            <a:r>
              <a:rPr lang="es-ES_tradnl" dirty="0"/>
              <a:t>hay una confirmación de que nuestro discernimiento pastoral está orientado por el Espíritu Santo, es del “buen espíritu” según el lenguaje ignaciano. </a:t>
            </a:r>
            <a:endParaRPr lang="es-AR" dirty="0"/>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2" name="1 Rectángulo"/>
          <p:cNvSpPr/>
          <p:nvPr/>
        </p:nvSpPr>
        <p:spPr>
          <a:xfrm>
            <a:off x="288871" y="1700808"/>
            <a:ext cx="8729601" cy="4524315"/>
          </a:xfrm>
          <a:prstGeom prst="rect">
            <a:avLst/>
          </a:prstGeom>
        </p:spPr>
        <p:txBody>
          <a:bodyPr wrap="square">
            <a:spAutoFit/>
          </a:bodyPr>
          <a:lstStyle/>
          <a:p>
            <a:pPr marL="342900" indent="-342900">
              <a:buFont typeface="Wingdings" pitchFamily="2" charset="2"/>
              <a:buChar char="Ø"/>
            </a:pPr>
            <a:r>
              <a:rPr lang="es-AR" dirty="0" smtClean="0"/>
              <a:t>La Palabra de Dios también nos invita a </a:t>
            </a:r>
            <a:r>
              <a:rPr lang="es-AR" i="1" u="sng" dirty="0" smtClean="0"/>
              <a:t>reconocer que somos pueblo</a:t>
            </a:r>
          </a:p>
          <a:p>
            <a:pPr marL="342900" indent="-342900">
              <a:buFont typeface="Wingdings" pitchFamily="2" charset="2"/>
              <a:buChar char="Ø"/>
            </a:pPr>
            <a:endParaRPr lang="es-AR" dirty="0" smtClean="0"/>
          </a:p>
          <a:p>
            <a:pPr marL="342900" indent="-342900">
              <a:buFont typeface="Wingdings" pitchFamily="2" charset="2"/>
              <a:buChar char="Ø"/>
            </a:pPr>
            <a:r>
              <a:rPr lang="es-AR" dirty="0"/>
              <a:t>H</a:t>
            </a:r>
            <a:r>
              <a:rPr lang="es-AR" dirty="0" smtClean="0"/>
              <a:t>ace falta desarrollar el gusto espiritual </a:t>
            </a:r>
            <a:r>
              <a:rPr lang="es-AR" i="1" u="sng" dirty="0" smtClean="0"/>
              <a:t>de estar cerca </a:t>
            </a:r>
            <a:r>
              <a:rPr lang="es-AR" dirty="0" smtClean="0"/>
              <a:t>de la vida de la gente</a:t>
            </a:r>
          </a:p>
          <a:p>
            <a:pPr marL="342900" indent="-342900">
              <a:buFont typeface="Wingdings" pitchFamily="2" charset="2"/>
              <a:buChar char="Ø"/>
            </a:pPr>
            <a:endParaRPr lang="es-AR" dirty="0" smtClean="0"/>
          </a:p>
          <a:p>
            <a:pPr marL="342900" indent="-342900">
              <a:buFont typeface="Wingdings" pitchFamily="2" charset="2"/>
              <a:buChar char="Ø"/>
            </a:pPr>
            <a:r>
              <a:rPr lang="es-AR" dirty="0" smtClean="0"/>
              <a:t>La misión es una pasión por Jesús, pero, al mismo tiempo, una pasión por su pueblo.</a:t>
            </a:r>
          </a:p>
          <a:p>
            <a:pPr marL="342900" indent="-342900">
              <a:buFont typeface="Wingdings" pitchFamily="2" charset="2"/>
              <a:buChar char="Ø"/>
            </a:pPr>
            <a:endParaRPr lang="es-AR" dirty="0" smtClean="0"/>
          </a:p>
          <a:p>
            <a:pPr marL="342900" indent="-342900">
              <a:buFont typeface="Wingdings" pitchFamily="2" charset="2"/>
              <a:buChar char="Ø"/>
            </a:pPr>
            <a:r>
              <a:rPr lang="es-AR" dirty="0" smtClean="0"/>
              <a:t>Jesús nos toma de en medio del pueblo y nos envía al pueblo.</a:t>
            </a:r>
          </a:p>
          <a:p>
            <a:pPr marL="342900" indent="-342900">
              <a:buFont typeface="Wingdings" pitchFamily="2" charset="2"/>
              <a:buChar char="Ø"/>
            </a:pPr>
            <a:endParaRPr lang="es-AR" dirty="0" smtClean="0"/>
          </a:p>
          <a:p>
            <a:pPr marL="342900" indent="-342900">
              <a:buFont typeface="Wingdings" pitchFamily="2" charset="2"/>
              <a:buChar char="Ø"/>
            </a:pPr>
            <a:r>
              <a:rPr lang="es-AR" i="1" u="sng" dirty="0"/>
              <a:t>C</a:t>
            </a:r>
            <a:r>
              <a:rPr lang="es-AR" i="1" u="sng" dirty="0" smtClean="0"/>
              <a:t>ompartimos la vida </a:t>
            </a:r>
            <a:r>
              <a:rPr lang="es-AR" dirty="0" smtClean="0"/>
              <a:t>con todos, escuchamos sus inquietudes, colaboramos material y espiritualmente con ellos en sus necesidades</a:t>
            </a:r>
          </a:p>
          <a:p>
            <a:pPr marL="342900" indent="-342900">
              <a:buFont typeface="Wingdings" pitchFamily="2" charset="2"/>
              <a:buChar char="Ø"/>
            </a:pPr>
            <a:endParaRPr lang="es-AR" dirty="0" smtClean="0"/>
          </a:p>
          <a:p>
            <a:pPr marL="342900" indent="-342900">
              <a:buFont typeface="Wingdings" pitchFamily="2" charset="2"/>
              <a:buChar char="Ø"/>
            </a:pPr>
            <a:r>
              <a:rPr lang="es-AR" dirty="0"/>
              <a:t>N</a:t>
            </a:r>
            <a:r>
              <a:rPr lang="es-AR" dirty="0" smtClean="0"/>
              <a:t>os comprometemos en la construcción de un mundo nuevo, </a:t>
            </a:r>
            <a:r>
              <a:rPr lang="es-AR" i="1" u="sng" dirty="0" smtClean="0"/>
              <a:t>codo a codo con los demás. </a:t>
            </a:r>
          </a:p>
          <a:p>
            <a:pPr marL="342900" indent="-342900">
              <a:buFont typeface="Wingdings" pitchFamily="2" charset="2"/>
              <a:buChar char="Ø"/>
            </a:pPr>
            <a:endParaRPr lang="es-AR" dirty="0" smtClean="0"/>
          </a:p>
          <a:p>
            <a:pPr marL="342900" indent="-342900" algn="ctr">
              <a:buFont typeface="Wingdings" pitchFamily="2" charset="2"/>
              <a:buChar char="Ø"/>
            </a:pPr>
            <a:r>
              <a:rPr lang="es-AR" b="1" dirty="0" smtClean="0"/>
              <a:t>NO POR OBLIGACIÓN SINO COMO UNA OPCIÓN PERSONAL QUE NOS LLENA DE ALEGRÍA Y NOS OTORGA IDENTIDAD.</a:t>
            </a:r>
          </a:p>
        </p:txBody>
      </p:sp>
    </p:spTree>
    <p:extLst>
      <p:ext uri="{BB962C8B-B14F-4D97-AF65-F5344CB8AC3E}">
        <p14:creationId xmlns:p14="http://schemas.microsoft.com/office/powerpoint/2010/main" val="10106792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301824" y="339708"/>
            <a:ext cx="8496944" cy="523220"/>
          </a:xfrm>
          <a:prstGeom prst="rect">
            <a:avLst/>
          </a:prstGeom>
        </p:spPr>
        <p:txBody>
          <a:bodyPr wrap="square">
            <a:spAutoFit/>
          </a:bodyPr>
          <a:lstStyle/>
          <a:p>
            <a:pPr algn="ctr"/>
            <a:r>
              <a:rPr lang="es-AR" sz="2800" b="1" dirty="0"/>
              <a:t>6</a:t>
            </a:r>
            <a:r>
              <a:rPr lang="es-AR" sz="2800" b="1" dirty="0" smtClean="0"/>
              <a:t>. El gusto espiritual de ser pueblo</a:t>
            </a:r>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2" name="1 Rectángulo"/>
          <p:cNvSpPr/>
          <p:nvPr/>
        </p:nvSpPr>
        <p:spPr>
          <a:xfrm>
            <a:off x="318457" y="960134"/>
            <a:ext cx="8712968" cy="5216813"/>
          </a:xfrm>
          <a:prstGeom prst="rect">
            <a:avLst/>
          </a:prstGeom>
        </p:spPr>
        <p:txBody>
          <a:bodyPr wrap="square">
            <a:spAutoFit/>
          </a:bodyPr>
          <a:lstStyle/>
          <a:p>
            <a:pPr marL="457200" indent="-457200">
              <a:buFont typeface="Wingdings" pitchFamily="2" charset="2"/>
              <a:buChar char="q"/>
            </a:pPr>
            <a:r>
              <a:rPr lang="es-AR" sz="2000" dirty="0" smtClean="0"/>
              <a:t>Jesús quiere que toquemos la miseria humana, que </a:t>
            </a:r>
            <a:r>
              <a:rPr lang="es-AR" sz="2000" i="1" u="sng" dirty="0" smtClean="0"/>
              <a:t>toquemos la carne sufriente de los demás.</a:t>
            </a:r>
          </a:p>
          <a:p>
            <a:pPr marL="457200" indent="-457200">
              <a:buFont typeface="Wingdings" pitchFamily="2" charset="2"/>
              <a:buChar char="q"/>
            </a:pPr>
            <a:endParaRPr lang="es-AR" sz="1100" dirty="0" smtClean="0"/>
          </a:p>
          <a:p>
            <a:pPr marL="457200" indent="-457200">
              <a:buFont typeface="Wingdings" pitchFamily="2" charset="2"/>
              <a:buChar char="q"/>
            </a:pPr>
            <a:r>
              <a:rPr lang="es-AR" sz="2000" dirty="0"/>
              <a:t>Q</a:t>
            </a:r>
            <a:r>
              <a:rPr lang="es-AR" sz="2000" dirty="0" smtClean="0"/>
              <a:t>ue aceptemos de verdad </a:t>
            </a:r>
            <a:r>
              <a:rPr lang="es-AR" sz="2000" i="1" u="sng" dirty="0" smtClean="0"/>
              <a:t>entrar en contacto con la existencia concreta</a:t>
            </a:r>
            <a:r>
              <a:rPr lang="es-AR" sz="2000" dirty="0" smtClean="0"/>
              <a:t> de los otros y conozcamos la fuerza de la ternura</a:t>
            </a:r>
          </a:p>
          <a:p>
            <a:pPr marL="457200" indent="-457200">
              <a:buFont typeface="Wingdings" pitchFamily="2" charset="2"/>
              <a:buChar char="q"/>
            </a:pPr>
            <a:endParaRPr lang="es-AR" sz="1400" dirty="0" smtClean="0"/>
          </a:p>
          <a:p>
            <a:pPr marL="457200" indent="-457200">
              <a:buFont typeface="Wingdings" pitchFamily="2" charset="2"/>
              <a:buChar char="q"/>
            </a:pPr>
            <a:r>
              <a:rPr lang="es-AR" sz="2000" dirty="0" smtClean="0"/>
              <a:t>Cada vez que nos encontramos con un ser humano en el amor, quedamos capacitados para descubrir algo nuevo de Dios. </a:t>
            </a:r>
          </a:p>
          <a:p>
            <a:pPr marL="457200" indent="-457200">
              <a:buFont typeface="Wingdings" pitchFamily="2" charset="2"/>
              <a:buChar char="q"/>
            </a:pPr>
            <a:endParaRPr lang="es-AR" sz="2000" dirty="0" smtClean="0"/>
          </a:p>
          <a:p>
            <a:pPr marL="457200" indent="-457200">
              <a:buFont typeface="Wingdings" pitchFamily="2" charset="2"/>
              <a:buChar char="q"/>
            </a:pPr>
            <a:r>
              <a:rPr lang="es-AR" sz="2000" dirty="0" smtClean="0"/>
              <a:t>Cada vez que se nos abren los ojos para reconocer al otro, se nos ilumina más la fe para reconocer a Dios. </a:t>
            </a:r>
          </a:p>
          <a:p>
            <a:pPr marL="457200" indent="-457200">
              <a:buFont typeface="Wingdings" pitchFamily="2" charset="2"/>
              <a:buChar char="q"/>
            </a:pPr>
            <a:endParaRPr lang="es-AR" sz="1400" dirty="0" smtClean="0"/>
          </a:p>
          <a:p>
            <a:pPr marL="457200" indent="-457200">
              <a:buFont typeface="Wingdings" pitchFamily="2" charset="2"/>
              <a:buChar char="q"/>
            </a:pPr>
            <a:r>
              <a:rPr lang="es-AR" sz="2000" dirty="0" smtClean="0"/>
              <a:t>Como consecuencia de esto, si queremos crecer en la vida espiritual, no podemos dejar de ser misioneros. </a:t>
            </a:r>
          </a:p>
          <a:p>
            <a:endParaRPr lang="es-AR" sz="1400" dirty="0"/>
          </a:p>
          <a:p>
            <a:pPr algn="ctr"/>
            <a:r>
              <a:rPr lang="es-AR" sz="2000" b="1" i="1" dirty="0" smtClean="0"/>
              <a:t>La tarea evangelizadora enriquece la mente y el corazón, nos hace más sensibles para reconocer la acción del Espíritu, nos saca de nuestros esquemas espirituales limitados</a:t>
            </a:r>
            <a:r>
              <a:rPr lang="es-AR" sz="2000" b="1" i="1" dirty="0"/>
              <a:t> </a:t>
            </a:r>
            <a:r>
              <a:rPr lang="es-AR" sz="2000" b="1" i="1" dirty="0" smtClean="0"/>
              <a:t>(</a:t>
            </a:r>
            <a:r>
              <a:rPr lang="es-AR" sz="2000" b="1" i="1" dirty="0" err="1" smtClean="0"/>
              <a:t>Evangelium</a:t>
            </a:r>
            <a:r>
              <a:rPr lang="es-AR" sz="2000" b="1" i="1" dirty="0" smtClean="0"/>
              <a:t> </a:t>
            </a:r>
            <a:r>
              <a:rPr lang="es-AR" sz="2000" b="1" i="1" dirty="0" err="1" smtClean="0"/>
              <a:t>gaudium</a:t>
            </a:r>
            <a:r>
              <a:rPr lang="es-AR" sz="2000" b="1" i="1" dirty="0" smtClean="0"/>
              <a:t> 268-274).</a:t>
            </a:r>
          </a:p>
        </p:txBody>
      </p:sp>
    </p:spTree>
    <p:extLst>
      <p:ext uri="{BB962C8B-B14F-4D97-AF65-F5344CB8AC3E}">
        <p14:creationId xmlns:p14="http://schemas.microsoft.com/office/powerpoint/2010/main" val="3564624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2" name="1 Rectángulo"/>
          <p:cNvSpPr/>
          <p:nvPr/>
        </p:nvSpPr>
        <p:spPr>
          <a:xfrm>
            <a:off x="291682" y="620688"/>
            <a:ext cx="8712968" cy="5632311"/>
          </a:xfrm>
          <a:prstGeom prst="rect">
            <a:avLst/>
          </a:prstGeom>
        </p:spPr>
        <p:txBody>
          <a:bodyPr wrap="square">
            <a:spAutoFit/>
          </a:bodyPr>
          <a:lstStyle/>
          <a:p>
            <a:pPr marL="342900" indent="-342900">
              <a:buFont typeface="Wingdings" pitchFamily="2" charset="2"/>
              <a:buChar char="q"/>
            </a:pPr>
            <a:r>
              <a:rPr lang="es-AR" sz="2000" dirty="0" smtClean="0"/>
              <a:t>Sólo puede ser misionero alguien que se sienta bien buscando el bien de los demás, deseando la felicidad de los otros. </a:t>
            </a:r>
          </a:p>
          <a:p>
            <a:pPr marL="342900" indent="-342900">
              <a:buFont typeface="Wingdings" pitchFamily="2" charset="2"/>
              <a:buChar char="q"/>
            </a:pPr>
            <a:endParaRPr lang="es-AR" sz="2000" dirty="0" smtClean="0"/>
          </a:p>
          <a:p>
            <a:pPr marL="342900" indent="-342900">
              <a:buFont typeface="Wingdings" pitchFamily="2" charset="2"/>
              <a:buChar char="q"/>
            </a:pPr>
            <a:r>
              <a:rPr lang="es-AR" sz="2000" dirty="0" smtClean="0"/>
              <a:t>Uno no vive mejor si escapa de los demás, si se esconde, si se niega a compartir, si se resiste a dar, si se encierra en la comodidad. </a:t>
            </a:r>
          </a:p>
          <a:p>
            <a:pPr marL="342900" indent="-342900">
              <a:buFont typeface="Wingdings" pitchFamily="2" charset="2"/>
              <a:buChar char="q"/>
            </a:pPr>
            <a:endParaRPr lang="es-AR" sz="2000" dirty="0" smtClean="0"/>
          </a:p>
          <a:p>
            <a:pPr marL="342900" indent="-342900">
              <a:buFont typeface="Wingdings" pitchFamily="2" charset="2"/>
              <a:buChar char="q"/>
            </a:pPr>
            <a:r>
              <a:rPr lang="es-AR" sz="2000" b="1" dirty="0" smtClean="0"/>
              <a:t>Yo soy una misión en esta tierra, y para eso estoy en este mundo.</a:t>
            </a:r>
          </a:p>
          <a:p>
            <a:r>
              <a:rPr lang="es-AR" sz="2000" dirty="0" smtClean="0"/>
              <a:t> </a:t>
            </a:r>
          </a:p>
          <a:p>
            <a:pPr marL="342900" indent="-342900">
              <a:buFont typeface="Wingdings" pitchFamily="2" charset="2"/>
              <a:buChar char="q"/>
            </a:pPr>
            <a:r>
              <a:rPr lang="es-AR" sz="2000" dirty="0" smtClean="0"/>
              <a:t>Hay que reconocerse a sí mismo como marcado a fuego por esa misión de iluminar, bendecir, vivificar, levantar, sanar, liberar. </a:t>
            </a:r>
          </a:p>
          <a:p>
            <a:pPr marL="342900" indent="-342900">
              <a:buFont typeface="Wingdings" pitchFamily="2" charset="2"/>
              <a:buChar char="q"/>
            </a:pPr>
            <a:endParaRPr lang="es-AR" sz="2000" dirty="0" smtClean="0"/>
          </a:p>
          <a:p>
            <a:pPr marL="342900" indent="-342900">
              <a:buFont typeface="Wingdings" pitchFamily="2" charset="2"/>
              <a:buChar char="q"/>
            </a:pPr>
            <a:r>
              <a:rPr lang="es-AR" sz="2000" dirty="0" smtClean="0"/>
              <a:t>Más allá de toda apariencia, cada uno es inmensamente sagrado y merece nuestro cariño y nuestra entrega. </a:t>
            </a:r>
          </a:p>
          <a:p>
            <a:pPr marL="342900" indent="-342900">
              <a:buFont typeface="Wingdings" pitchFamily="2" charset="2"/>
              <a:buChar char="q"/>
            </a:pPr>
            <a:endParaRPr lang="es-AR" sz="2000" dirty="0" smtClean="0"/>
          </a:p>
          <a:p>
            <a:pPr marL="342900" indent="-342900">
              <a:buFont typeface="Wingdings" pitchFamily="2" charset="2"/>
              <a:buChar char="q"/>
            </a:pPr>
            <a:r>
              <a:rPr lang="es-AR" sz="2000" b="1" dirty="0" smtClean="0"/>
              <a:t>Es lindo ser pueblo fiel de Dios.</a:t>
            </a:r>
          </a:p>
          <a:p>
            <a:endParaRPr lang="es-AR" sz="2000" dirty="0" smtClean="0"/>
          </a:p>
          <a:p>
            <a:pPr algn="ctr"/>
            <a:r>
              <a:rPr lang="es-AR" b="1" dirty="0" smtClean="0"/>
              <a:t> ¡ALCANZAMOS PLENITUD CUANDO ROMPEMOS LAS PAREDES Y EL CORAZÓN SE NOS LLENA DE ROSTROS Y DE NOMBRES!</a:t>
            </a:r>
          </a:p>
        </p:txBody>
      </p:sp>
    </p:spTree>
    <p:extLst>
      <p:ext uri="{BB962C8B-B14F-4D97-AF65-F5344CB8AC3E}">
        <p14:creationId xmlns:p14="http://schemas.microsoft.com/office/powerpoint/2010/main" val="34641064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301824" y="339708"/>
            <a:ext cx="8496944" cy="523220"/>
          </a:xfrm>
          <a:prstGeom prst="rect">
            <a:avLst/>
          </a:prstGeom>
        </p:spPr>
        <p:txBody>
          <a:bodyPr wrap="square">
            <a:spAutoFit/>
          </a:bodyPr>
          <a:lstStyle/>
          <a:p>
            <a:pPr algn="ctr"/>
            <a:r>
              <a:rPr lang="es-AR" sz="2800" b="1" dirty="0" smtClean="0"/>
              <a:t>7. Conclusión</a:t>
            </a:r>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2" name="1 Rectángulo"/>
          <p:cNvSpPr/>
          <p:nvPr/>
        </p:nvSpPr>
        <p:spPr>
          <a:xfrm>
            <a:off x="318457" y="960134"/>
            <a:ext cx="8712968" cy="4054956"/>
          </a:xfrm>
          <a:prstGeom prst="rect">
            <a:avLst/>
          </a:prstGeom>
        </p:spPr>
        <p:txBody>
          <a:bodyPr wrap="square">
            <a:spAutoFit/>
          </a:bodyPr>
          <a:lstStyle/>
          <a:p>
            <a:r>
              <a:rPr lang="es-AR" sz="2000" b="1" i="1" dirty="0"/>
              <a:t>C</a:t>
            </a:r>
            <a:r>
              <a:rPr lang="es-AR" sz="2000" b="1" i="1" dirty="0" smtClean="0"/>
              <a:t>laves de un buen discernimiento personal y pastoral: </a:t>
            </a:r>
          </a:p>
          <a:p>
            <a:endParaRPr lang="es-AR" sz="2000" dirty="0"/>
          </a:p>
          <a:p>
            <a:pPr marL="342900" indent="-342900">
              <a:buFont typeface="Wingdings" pitchFamily="2" charset="2"/>
              <a:buChar char="ü"/>
            </a:pPr>
            <a:r>
              <a:rPr lang="es-AR" sz="2000" dirty="0" smtClean="0"/>
              <a:t>Lo principal es pedir la gracia al Espíritu Santo y dejarnos conducir por sus mociones o comunicaciones interiores. </a:t>
            </a:r>
            <a:endParaRPr lang="es-AR" sz="2000" dirty="0" smtClean="0"/>
          </a:p>
          <a:p>
            <a:pPr marL="342900" indent="-342900">
              <a:buFont typeface="Wingdings" pitchFamily="2" charset="2"/>
              <a:buChar char="ü"/>
            </a:pPr>
            <a:endParaRPr lang="es-AR" sz="1050" dirty="0" smtClean="0"/>
          </a:p>
          <a:p>
            <a:pPr marL="342900" indent="-342900">
              <a:buFont typeface="Wingdings" pitchFamily="2" charset="2"/>
              <a:buChar char="ü"/>
            </a:pPr>
            <a:r>
              <a:rPr lang="es-AR" sz="2000" dirty="0" smtClean="0"/>
              <a:t>Ver la materia a discernir, distinguir las consolaciones de las desolaciones, tomar una decisión, una “elección”.</a:t>
            </a:r>
          </a:p>
          <a:p>
            <a:pPr marL="342900" indent="-342900">
              <a:buFont typeface="Wingdings" pitchFamily="2" charset="2"/>
              <a:buChar char="ü"/>
            </a:pPr>
            <a:endParaRPr lang="es-AR" sz="1100" dirty="0"/>
          </a:p>
          <a:p>
            <a:pPr marL="342900" indent="-342900">
              <a:buFont typeface="Wingdings" pitchFamily="2" charset="2"/>
              <a:buChar char="ü"/>
            </a:pPr>
            <a:r>
              <a:rPr lang="es-AR" sz="2000" dirty="0" smtClean="0"/>
              <a:t>La validez de todo discernimiento es, en última instancia, un mayor celo apostólico y un deseo concreto de salir a misionar. </a:t>
            </a:r>
          </a:p>
          <a:p>
            <a:pPr marL="342900" indent="-342900">
              <a:buFont typeface="Wingdings" pitchFamily="2" charset="2"/>
              <a:buChar char="ü"/>
            </a:pPr>
            <a:endParaRPr lang="es-AR" sz="1100" dirty="0"/>
          </a:p>
          <a:p>
            <a:pPr marL="342900" indent="-342900">
              <a:buFont typeface="Wingdings" pitchFamily="2" charset="2"/>
              <a:buChar char="ü"/>
            </a:pPr>
            <a:r>
              <a:rPr lang="es-AR" sz="2000" dirty="0" smtClean="0"/>
              <a:t>A veces esa misión es rezar por los que hacen apostolado, otras veces es la misión concreta, en salida.</a:t>
            </a:r>
          </a:p>
          <a:p>
            <a:endParaRPr lang="es-AR" sz="2000" dirty="0" smtClean="0"/>
          </a:p>
        </p:txBody>
      </p:sp>
      <p:sp>
        <p:nvSpPr>
          <p:cNvPr id="3" name="2 Rectángulo"/>
          <p:cNvSpPr/>
          <p:nvPr/>
        </p:nvSpPr>
        <p:spPr>
          <a:xfrm>
            <a:off x="-396552" y="6055509"/>
            <a:ext cx="7056784" cy="400110"/>
          </a:xfrm>
          <a:prstGeom prst="rect">
            <a:avLst/>
          </a:prstGeom>
        </p:spPr>
        <p:txBody>
          <a:bodyPr wrap="square">
            <a:spAutoFit/>
          </a:bodyPr>
          <a:lstStyle/>
          <a:p>
            <a:pPr algn="ctr"/>
            <a:r>
              <a:rPr lang="es-AR" sz="2000" b="1" dirty="0" smtClean="0"/>
              <a:t>Pidamos la gracia de los siete dones al Espíritu Santo:</a:t>
            </a:r>
            <a:endParaRPr lang="es-AR" sz="2000" b="1"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4611294"/>
            <a:ext cx="2312546" cy="1254012"/>
          </a:xfrm>
          <a:prstGeom prst="rect">
            <a:avLst/>
          </a:prstGeom>
        </p:spPr>
      </p:pic>
      <p:sp>
        <p:nvSpPr>
          <p:cNvPr id="7" name="6 Flecha derecha"/>
          <p:cNvSpPr/>
          <p:nvPr/>
        </p:nvSpPr>
        <p:spPr>
          <a:xfrm>
            <a:off x="6516216" y="6055509"/>
            <a:ext cx="2160240" cy="40011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254921307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756834"/>
            <a:ext cx="9144000" cy="10116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10" name="9 Rectángulo"/>
          <p:cNvSpPr/>
          <p:nvPr/>
        </p:nvSpPr>
        <p:spPr>
          <a:xfrm>
            <a:off x="221499" y="548680"/>
            <a:ext cx="4298776" cy="532453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AR" sz="2000" b="1" dirty="0" smtClean="0"/>
              <a:t>¡OH ESPÍRITU SANTO!, </a:t>
            </a:r>
            <a:r>
              <a:rPr lang="es-AR" sz="2000" dirty="0" smtClean="0"/>
              <a:t>llena de nuevo mi alma con la abundancia de tus dones y frutos. Haz que yo sepa, con el don de Sabiduría, tener este gusto por las cosas de Dios que me haga apartar de las terrenas.</a:t>
            </a:r>
          </a:p>
          <a:p>
            <a:pPr algn="ctr"/>
            <a:r>
              <a:rPr lang="es-AR" sz="2000" dirty="0" smtClean="0"/>
              <a:t>Que sepa, con el don del Entendimiento, ver con fe viva la importancia y la belleza de la verdad cristiana.</a:t>
            </a:r>
          </a:p>
          <a:p>
            <a:pPr algn="ctr"/>
            <a:r>
              <a:rPr lang="es-AR" sz="2000" dirty="0" smtClean="0"/>
              <a:t>Que, con el don del Consejo, ponga los medios más conducentes para santificarme, perseverar y salvarme.</a:t>
            </a:r>
          </a:p>
          <a:p>
            <a:pPr algn="ctr"/>
            <a:r>
              <a:rPr lang="es-AR" sz="2000" dirty="0" smtClean="0"/>
              <a:t>Que el don de Fortaleza me haga vencer todos los obstáculos en la confesión de la fe y en el camino de la salvación.</a:t>
            </a:r>
          </a:p>
        </p:txBody>
      </p:sp>
      <p:sp>
        <p:nvSpPr>
          <p:cNvPr id="11" name="10 Rectángulo"/>
          <p:cNvSpPr/>
          <p:nvPr/>
        </p:nvSpPr>
        <p:spPr>
          <a:xfrm>
            <a:off x="4622867" y="100027"/>
            <a:ext cx="4298776" cy="65556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AR" sz="2000" dirty="0" smtClean="0"/>
              <a:t>Que sepa con el don de Ciencia, discernir claramente entre el bien y el mal, lo falso de lo verdadero, descubriendo los engaños del demonio, del mundo y del pecado.</a:t>
            </a:r>
          </a:p>
          <a:p>
            <a:pPr algn="ctr"/>
            <a:r>
              <a:rPr lang="es-AR" sz="2000" dirty="0" smtClean="0"/>
              <a:t>Que, con el don de Piedad, ame a Dios como Padre, le sirva con fervorosa devoción y sea misericordioso con el prójimo.</a:t>
            </a:r>
          </a:p>
          <a:p>
            <a:pPr algn="ctr"/>
            <a:r>
              <a:rPr lang="es-AR" sz="2000" dirty="0" smtClean="0"/>
              <a:t>Finalmente, que, con el don de Temor de Dios, tenga el mayor respeto y veneración por los mandamientos de Dios, cuidando de no ofenderle jamás con el pecado.</a:t>
            </a:r>
          </a:p>
          <a:p>
            <a:pPr algn="ctr"/>
            <a:r>
              <a:rPr lang="es-AR" sz="2000" dirty="0" smtClean="0"/>
              <a:t>Lléname, sobre todo, de tu amor divino; que sea el móvil de toda mi vida espiritual; que, lleno de unción, sepa enseñar y hacer entender, al menos con mi ejemplo, la belleza de tu doctrina, la bondad de tus preceptos y la dulzura de tu amor. </a:t>
            </a:r>
            <a:r>
              <a:rPr lang="es-AR" sz="2000" b="1" dirty="0" smtClean="0"/>
              <a:t>Amén.</a:t>
            </a:r>
            <a:endParaRPr lang="es-AR" sz="2000" b="1" dirty="0"/>
          </a:p>
        </p:txBody>
      </p:sp>
    </p:spTree>
    <p:extLst>
      <p:ext uri="{BB962C8B-B14F-4D97-AF65-F5344CB8AC3E}">
        <p14:creationId xmlns:p14="http://schemas.microsoft.com/office/powerpoint/2010/main" val="23223376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7" t="23513" r="2501" b="7957"/>
          <a:stretch/>
        </p:blipFill>
        <p:spPr bwMode="auto">
          <a:xfrm rot="18887040">
            <a:off x="5208931" y="3452688"/>
            <a:ext cx="3745990" cy="201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CuadroTexto"/>
          <p:cNvSpPr txBox="1"/>
          <p:nvPr/>
        </p:nvSpPr>
        <p:spPr>
          <a:xfrm>
            <a:off x="866767" y="389119"/>
            <a:ext cx="7488832" cy="523220"/>
          </a:xfrm>
          <a:prstGeom prst="rect">
            <a:avLst/>
          </a:prstGeom>
          <a:noFill/>
        </p:spPr>
        <p:txBody>
          <a:bodyPr wrap="square" rtlCol="0">
            <a:spAutoFit/>
          </a:bodyPr>
          <a:lstStyle/>
          <a:p>
            <a:pPr algn="ctr"/>
            <a:r>
              <a:rPr lang="es-AR" sz="2800" b="1" dirty="0" smtClean="0"/>
              <a:t>UNA IGLESIA SINODAL EN DISCERNIMIENTO</a:t>
            </a:r>
            <a:endParaRPr lang="es-AR" sz="2800" b="1" dirty="0"/>
          </a:p>
        </p:txBody>
      </p:sp>
      <p:sp>
        <p:nvSpPr>
          <p:cNvPr id="14" name="13 CuadroTexto"/>
          <p:cNvSpPr txBox="1"/>
          <p:nvPr/>
        </p:nvSpPr>
        <p:spPr>
          <a:xfrm>
            <a:off x="179512" y="1123879"/>
            <a:ext cx="2088232" cy="461665"/>
          </a:xfrm>
          <a:prstGeom prst="rect">
            <a:avLst/>
          </a:prstGeom>
          <a:noFill/>
        </p:spPr>
        <p:txBody>
          <a:bodyPr wrap="square" rtlCol="0">
            <a:spAutoFit/>
          </a:bodyPr>
          <a:lstStyle/>
          <a:p>
            <a:r>
              <a:rPr lang="es-AR" sz="2400" b="1" dirty="0" smtClean="0"/>
              <a:t>CONTENIDO</a:t>
            </a:r>
            <a:endParaRPr lang="es-AR" sz="2400" b="1" dirty="0"/>
          </a:p>
        </p:txBody>
      </p:sp>
      <p:sp>
        <p:nvSpPr>
          <p:cNvPr id="16" name="15 CuadroTexto"/>
          <p:cNvSpPr txBox="1"/>
          <p:nvPr/>
        </p:nvSpPr>
        <p:spPr>
          <a:xfrm>
            <a:off x="395536" y="1926823"/>
            <a:ext cx="5904656" cy="3970318"/>
          </a:xfrm>
          <a:prstGeom prst="rect">
            <a:avLst/>
          </a:prstGeom>
          <a:noFill/>
        </p:spPr>
        <p:txBody>
          <a:bodyPr wrap="square" rtlCol="0">
            <a:spAutoFit/>
          </a:bodyPr>
          <a:lstStyle/>
          <a:p>
            <a:pPr marL="457200" indent="-457200">
              <a:lnSpc>
                <a:spcPct val="150000"/>
              </a:lnSpc>
              <a:buFont typeface="+mj-lt"/>
              <a:buAutoNum type="arabicPeriod"/>
            </a:pPr>
            <a:r>
              <a:rPr lang="es-AR" sz="2400" dirty="0" smtClean="0"/>
              <a:t>Una Iglesia en camino</a:t>
            </a:r>
          </a:p>
          <a:p>
            <a:pPr marL="457200" indent="-457200">
              <a:lnSpc>
                <a:spcPct val="150000"/>
              </a:lnSpc>
              <a:buFont typeface="+mj-lt"/>
              <a:buAutoNum type="arabicPeriod"/>
            </a:pPr>
            <a:r>
              <a:rPr lang="es-AR" sz="2400" dirty="0" smtClean="0"/>
              <a:t>El Sínodo nos ayuda a discernir</a:t>
            </a:r>
          </a:p>
          <a:p>
            <a:pPr marL="457200" indent="-457200">
              <a:lnSpc>
                <a:spcPct val="150000"/>
              </a:lnSpc>
              <a:buFont typeface="+mj-lt"/>
              <a:buAutoNum type="arabicPeriod"/>
            </a:pPr>
            <a:r>
              <a:rPr lang="es-AR" sz="2400" dirty="0" smtClean="0"/>
              <a:t>Consolación y desolación</a:t>
            </a:r>
          </a:p>
          <a:p>
            <a:pPr marL="457200" indent="-457200">
              <a:lnSpc>
                <a:spcPct val="150000"/>
              </a:lnSpc>
              <a:buFont typeface="+mj-lt"/>
              <a:buAutoNum type="arabicPeriod"/>
            </a:pPr>
            <a:r>
              <a:rPr lang="es-AR" sz="2400" dirty="0" smtClean="0"/>
              <a:t>Discernimiento pastoral o comunitario</a:t>
            </a:r>
          </a:p>
          <a:p>
            <a:pPr marL="457200" indent="-457200">
              <a:lnSpc>
                <a:spcPct val="150000"/>
              </a:lnSpc>
              <a:buFont typeface="+mj-lt"/>
              <a:buAutoNum type="arabicPeriod"/>
            </a:pPr>
            <a:r>
              <a:rPr lang="es-AR" sz="2400" dirty="0" smtClean="0"/>
              <a:t>Gusto por las cosas de Dios.</a:t>
            </a:r>
          </a:p>
          <a:p>
            <a:pPr marL="457200" indent="-457200">
              <a:lnSpc>
                <a:spcPct val="150000"/>
              </a:lnSpc>
              <a:buFont typeface="+mj-lt"/>
              <a:buAutoNum type="arabicPeriod"/>
            </a:pPr>
            <a:r>
              <a:rPr lang="es-AR" sz="2400" dirty="0" smtClean="0"/>
              <a:t>El gusto espiritual de ser pueblo</a:t>
            </a:r>
          </a:p>
          <a:p>
            <a:pPr marL="457200" indent="-457200">
              <a:lnSpc>
                <a:spcPct val="150000"/>
              </a:lnSpc>
              <a:buFont typeface="+mj-lt"/>
              <a:buAutoNum type="arabicPeriod"/>
            </a:pPr>
            <a:r>
              <a:rPr lang="es-AR" sz="2400" dirty="0" smtClean="0"/>
              <a:t>Conclusión</a:t>
            </a:r>
            <a:endParaRPr lang="es-AR" sz="2400" dirty="0"/>
          </a:p>
        </p:txBody>
      </p:sp>
    </p:spTree>
    <p:extLst>
      <p:ext uri="{BB962C8B-B14F-4D97-AF65-F5344CB8AC3E}">
        <p14:creationId xmlns:p14="http://schemas.microsoft.com/office/powerpoint/2010/main" val="106215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60648"/>
            <a:ext cx="3384376" cy="1423714"/>
          </a:xfrm>
          <a:prstGeom prst="rect">
            <a:avLst/>
          </a:prstGeom>
        </p:spPr>
      </p:pic>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CuadroTexto"/>
          <p:cNvSpPr txBox="1"/>
          <p:nvPr/>
        </p:nvSpPr>
        <p:spPr>
          <a:xfrm>
            <a:off x="467544" y="570251"/>
            <a:ext cx="3773110" cy="523220"/>
          </a:xfrm>
          <a:prstGeom prst="rect">
            <a:avLst/>
          </a:prstGeom>
          <a:noFill/>
        </p:spPr>
        <p:txBody>
          <a:bodyPr wrap="square" rtlCol="0">
            <a:spAutoFit/>
          </a:bodyPr>
          <a:lstStyle/>
          <a:p>
            <a:pPr algn="ctr"/>
            <a:r>
              <a:rPr lang="es-AR" sz="2800" b="1" dirty="0" smtClean="0"/>
              <a:t>1. Una Iglesia en camino</a:t>
            </a:r>
          </a:p>
        </p:txBody>
      </p:sp>
      <p:sp>
        <p:nvSpPr>
          <p:cNvPr id="2" name="1 Rectángulo"/>
          <p:cNvSpPr/>
          <p:nvPr/>
        </p:nvSpPr>
        <p:spPr>
          <a:xfrm>
            <a:off x="222826" y="1484784"/>
            <a:ext cx="8669653" cy="4985980"/>
          </a:xfrm>
          <a:prstGeom prst="rect">
            <a:avLst/>
          </a:prstGeom>
        </p:spPr>
        <p:txBody>
          <a:bodyPr wrap="square">
            <a:spAutoFit/>
          </a:bodyPr>
          <a:lstStyle/>
          <a:p>
            <a:pPr marL="342900" indent="-342900" algn="just">
              <a:buFont typeface="Wingdings" pitchFamily="2" charset="2"/>
              <a:buChar char="v"/>
            </a:pPr>
            <a:r>
              <a:rPr lang="es-AR" sz="2000" b="1" dirty="0"/>
              <a:t>S</a:t>
            </a:r>
            <a:r>
              <a:rPr lang="es-AR" sz="2000" b="1" dirty="0" smtClean="0"/>
              <a:t>ínodo: </a:t>
            </a:r>
            <a:r>
              <a:rPr lang="es-AR" sz="2000" dirty="0" smtClean="0"/>
              <a:t>“hacer juntos el camino”</a:t>
            </a:r>
          </a:p>
          <a:p>
            <a:pPr marL="342900" indent="-342900" algn="just">
              <a:buFont typeface="Wingdings" pitchFamily="2" charset="2"/>
              <a:buChar char="v"/>
            </a:pPr>
            <a:endParaRPr lang="es-AR" sz="2000" dirty="0" smtClean="0"/>
          </a:p>
          <a:p>
            <a:pPr marL="342900" indent="-342900" algn="just">
              <a:buFont typeface="Wingdings" pitchFamily="2" charset="2"/>
              <a:buChar char="v"/>
            </a:pPr>
            <a:r>
              <a:rPr lang="es-AR" sz="2000" i="1" u="sng" dirty="0" smtClean="0"/>
              <a:t>Hacer juntos el camino </a:t>
            </a:r>
            <a:r>
              <a:rPr lang="es-AR" sz="2000" dirty="0" smtClean="0"/>
              <a:t>es animarnos a ponernos a la </a:t>
            </a:r>
            <a:r>
              <a:rPr lang="es-AR" sz="2000" i="1" u="sng" dirty="0" smtClean="0"/>
              <a:t>escucha</a:t>
            </a:r>
            <a:r>
              <a:rPr lang="es-AR" sz="2000" dirty="0" smtClean="0"/>
              <a:t> del </a:t>
            </a:r>
            <a:r>
              <a:rPr lang="es-AR" sz="2000" b="1" dirty="0" smtClean="0"/>
              <a:t>Espíritu Santo.</a:t>
            </a:r>
            <a:r>
              <a:rPr lang="es-AR" sz="2000" dirty="0" smtClean="0"/>
              <a:t> Lo necesitamos como el agua y el aire. </a:t>
            </a:r>
          </a:p>
          <a:p>
            <a:pPr marL="342900" indent="-342900" algn="just">
              <a:buFont typeface="Wingdings" pitchFamily="2" charset="2"/>
              <a:buChar char="v"/>
            </a:pPr>
            <a:endParaRPr lang="es-AR" sz="2000" dirty="0"/>
          </a:p>
          <a:p>
            <a:pPr marL="342900" indent="-342900" algn="just">
              <a:buFont typeface="Wingdings" pitchFamily="2" charset="2"/>
              <a:buChar char="v"/>
            </a:pPr>
            <a:r>
              <a:rPr lang="es-AR" sz="2000" i="1" u="sng" dirty="0" smtClean="0"/>
              <a:t>Hacer juntos el camino </a:t>
            </a:r>
            <a:r>
              <a:rPr lang="es-AR" sz="2000" dirty="0" smtClean="0"/>
              <a:t>es también necesario </a:t>
            </a:r>
            <a:r>
              <a:rPr lang="es-AR" sz="2000" i="1" u="sng" dirty="0" smtClean="0"/>
              <a:t>escuchar</a:t>
            </a:r>
            <a:r>
              <a:rPr lang="es-AR" sz="2000" dirty="0" smtClean="0"/>
              <a:t> a nuestros </a:t>
            </a:r>
            <a:r>
              <a:rPr lang="es-AR" sz="2000" b="1" dirty="0" smtClean="0"/>
              <a:t>Pastores</a:t>
            </a:r>
            <a:r>
              <a:rPr lang="es-AR" sz="2000" dirty="0" smtClean="0"/>
              <a:t>, Sacerdotes, Diáconos, Consagrados, también a los </a:t>
            </a:r>
            <a:r>
              <a:rPr lang="es-AR" sz="2000" b="1" dirty="0" smtClean="0"/>
              <a:t>laicos</a:t>
            </a:r>
            <a:r>
              <a:rPr lang="es-AR" sz="2000" dirty="0" smtClean="0"/>
              <a:t> que presiden nuestros movimientos y asociaciones.</a:t>
            </a:r>
          </a:p>
          <a:p>
            <a:pPr marL="342900" indent="-342900" algn="just">
              <a:buFont typeface="Wingdings" pitchFamily="2" charset="2"/>
              <a:buChar char="v"/>
            </a:pPr>
            <a:endParaRPr lang="es-AR" sz="2000" dirty="0" smtClean="0"/>
          </a:p>
          <a:p>
            <a:pPr marL="342900" indent="-342900" algn="just">
              <a:buFont typeface="Wingdings" pitchFamily="2" charset="2"/>
              <a:buChar char="v"/>
            </a:pPr>
            <a:r>
              <a:rPr lang="es-AR" sz="2000" dirty="0" smtClean="0"/>
              <a:t>La primera actitud de </a:t>
            </a:r>
            <a:r>
              <a:rPr lang="es-AR" sz="2000" i="1" u="sng" dirty="0" smtClean="0"/>
              <a:t>escucha</a:t>
            </a:r>
            <a:r>
              <a:rPr lang="es-AR" sz="2000" dirty="0" smtClean="0"/>
              <a:t> es ponernos frente a la </a:t>
            </a:r>
            <a:r>
              <a:rPr lang="es-AR" sz="2000" b="1" dirty="0" smtClean="0"/>
              <a:t>Palabra de Dios </a:t>
            </a:r>
            <a:r>
              <a:rPr lang="es-AR" sz="2000" dirty="0" smtClean="0"/>
              <a:t>y dejarnos interpelar por ella.  </a:t>
            </a:r>
            <a:r>
              <a:rPr lang="es-AR" sz="2000" i="1" u="sng" dirty="0" smtClean="0"/>
              <a:t>Actitud obediente a la Palabra </a:t>
            </a:r>
          </a:p>
          <a:p>
            <a:pPr marL="342900" indent="-342900" algn="just">
              <a:buFont typeface="Wingdings" pitchFamily="2" charset="2"/>
              <a:buChar char="v"/>
            </a:pPr>
            <a:endParaRPr lang="es-AR" sz="2000" dirty="0"/>
          </a:p>
          <a:p>
            <a:pPr marL="342900" indent="-342900" algn="just">
              <a:buFont typeface="Wingdings" pitchFamily="2" charset="2"/>
              <a:buChar char="v"/>
            </a:pPr>
            <a:r>
              <a:rPr lang="es-AR" sz="2000" dirty="0" smtClean="0"/>
              <a:t>La escucha de la Palabra de Dios nos ayuda a encontrarnos con los demás, acercarse a sus vidas y sus cosas con la actitud adecuada, sin prejuicios y con un lenguaje claro y cordial</a:t>
            </a:r>
          </a:p>
          <a:p>
            <a:endParaRPr lang="es-AR" b="1" dirty="0"/>
          </a:p>
        </p:txBody>
      </p:sp>
    </p:spTree>
    <p:extLst>
      <p:ext uri="{BB962C8B-B14F-4D97-AF65-F5344CB8AC3E}">
        <p14:creationId xmlns:p14="http://schemas.microsoft.com/office/powerpoint/2010/main" val="18133549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Rectángulo"/>
          <p:cNvSpPr/>
          <p:nvPr/>
        </p:nvSpPr>
        <p:spPr>
          <a:xfrm>
            <a:off x="244679" y="260648"/>
            <a:ext cx="8568952" cy="3785652"/>
          </a:xfrm>
          <a:prstGeom prst="rect">
            <a:avLst/>
          </a:prstGeom>
        </p:spPr>
        <p:txBody>
          <a:bodyPr wrap="square">
            <a:spAutoFit/>
          </a:bodyPr>
          <a:lstStyle/>
          <a:p>
            <a:pPr marL="342900" indent="-342900">
              <a:buFont typeface="Wingdings" pitchFamily="2" charset="2"/>
              <a:buChar char="v"/>
            </a:pPr>
            <a:endParaRPr lang="es-AR" sz="2000" dirty="0"/>
          </a:p>
          <a:p>
            <a:pPr marL="342900" indent="-342900">
              <a:buFont typeface="Wingdings" pitchFamily="2" charset="2"/>
              <a:buChar char="v"/>
            </a:pPr>
            <a:r>
              <a:rPr lang="es-AR" sz="2000" b="1" dirty="0" smtClean="0"/>
              <a:t>Todos</a:t>
            </a:r>
            <a:r>
              <a:rPr lang="es-AR" sz="2000" dirty="0" smtClean="0"/>
              <a:t> los bautizados estamos llamados a participar  del Sínodo. Generando </a:t>
            </a:r>
            <a:r>
              <a:rPr lang="es-AR" sz="2000" i="1" u="sng" dirty="0" smtClean="0"/>
              <a:t>espacios de encuentros</a:t>
            </a:r>
            <a:r>
              <a:rPr lang="es-AR" sz="2000" dirty="0"/>
              <a:t>.</a:t>
            </a:r>
            <a:endParaRPr lang="es-AR" sz="2000" dirty="0" smtClean="0"/>
          </a:p>
          <a:p>
            <a:pPr marL="342900" indent="-342900">
              <a:buFont typeface="Wingdings" pitchFamily="2" charset="2"/>
              <a:buChar char="v"/>
            </a:pPr>
            <a:endParaRPr lang="es-AR" sz="2000" dirty="0" smtClean="0"/>
          </a:p>
          <a:p>
            <a:pPr marL="342900" indent="-342900">
              <a:buFont typeface="Wingdings" pitchFamily="2" charset="2"/>
              <a:buChar char="v"/>
            </a:pPr>
            <a:r>
              <a:rPr lang="es-AR" sz="2000" dirty="0" smtClean="0"/>
              <a:t>Saldremos edificados y contentos si buscamos por medio del </a:t>
            </a:r>
            <a:r>
              <a:rPr lang="es-AR" sz="2000" b="1" dirty="0" smtClean="0"/>
              <a:t>diálogo</a:t>
            </a:r>
            <a:r>
              <a:rPr lang="es-AR" sz="2000" dirty="0" smtClean="0"/>
              <a:t>, el consenso deseado.</a:t>
            </a:r>
          </a:p>
          <a:p>
            <a:pPr marL="342900" indent="-342900">
              <a:buFont typeface="Wingdings" pitchFamily="2" charset="2"/>
              <a:buChar char="v"/>
            </a:pPr>
            <a:endParaRPr lang="es-AR" sz="2000" dirty="0" smtClean="0"/>
          </a:p>
          <a:p>
            <a:pPr marL="342900" indent="-342900">
              <a:buFont typeface="Wingdings" pitchFamily="2" charset="2"/>
              <a:buChar char="v"/>
            </a:pPr>
            <a:r>
              <a:rPr lang="es-AR" sz="2000" dirty="0" smtClean="0"/>
              <a:t>Para sostenernos en este </a:t>
            </a:r>
            <a:r>
              <a:rPr lang="es-AR" sz="2000" i="1" u="sng" dirty="0" smtClean="0"/>
              <a:t>camino</a:t>
            </a:r>
            <a:r>
              <a:rPr lang="es-AR" sz="2000" dirty="0" smtClean="0"/>
              <a:t> nos hace falta la gracia insustituible de la </a:t>
            </a:r>
            <a:r>
              <a:rPr lang="es-AR" sz="2000" b="1" dirty="0" smtClean="0"/>
              <a:t>Eucaristía.</a:t>
            </a:r>
          </a:p>
          <a:p>
            <a:pPr marL="342900" indent="-342900">
              <a:buFont typeface="Wingdings" pitchFamily="2" charset="2"/>
              <a:buChar char="v"/>
            </a:pPr>
            <a:endParaRPr lang="es-AR" sz="2000" dirty="0" smtClean="0"/>
          </a:p>
          <a:p>
            <a:pPr marL="342900" indent="-342900">
              <a:buFont typeface="Wingdings" pitchFamily="2" charset="2"/>
              <a:buChar char="v"/>
            </a:pPr>
            <a:r>
              <a:rPr lang="es-AR" sz="2000" dirty="0" smtClean="0"/>
              <a:t>La contemplación de Jesús en la Eucaristía nos ayuda “a contemplar nuestra realidad urbana y sus habitantes con los ojos de Cristo</a:t>
            </a:r>
          </a:p>
        </p:txBody>
      </p:sp>
      <p:sp>
        <p:nvSpPr>
          <p:cNvPr id="4" name="3 Rectángulo"/>
          <p:cNvSpPr/>
          <p:nvPr/>
        </p:nvSpPr>
        <p:spPr>
          <a:xfrm>
            <a:off x="2225407" y="4437112"/>
            <a:ext cx="6588224" cy="1631216"/>
          </a:xfrm>
          <a:prstGeom prst="rect">
            <a:avLst/>
          </a:prstGeom>
        </p:spPr>
        <p:txBody>
          <a:bodyPr wrap="square">
            <a:spAutoFit/>
          </a:bodyPr>
          <a:lstStyle/>
          <a:p>
            <a:pPr algn="r"/>
            <a:r>
              <a:rPr lang="es-AR" sz="2000" i="1" dirty="0" smtClean="0"/>
              <a:t>«Sueño con una opción misionera capaz de transformarlo todo, para que las costumbres, los estilos, los horarios, el lenguaje y toda estructura eclesial se convierta en cauce adecuado para la evangelización del mundo actual más que para la </a:t>
            </a:r>
            <a:r>
              <a:rPr lang="es-AR" sz="2000" i="1" dirty="0" err="1" smtClean="0"/>
              <a:t>autopreservación</a:t>
            </a:r>
            <a:r>
              <a:rPr lang="es-AR" sz="2000" i="1" dirty="0" smtClean="0"/>
              <a:t>»</a:t>
            </a:r>
            <a:endParaRPr lang="es-AR" sz="2000" i="1"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35" r="15393"/>
          <a:stretch/>
        </p:blipFill>
        <p:spPr bwMode="auto">
          <a:xfrm>
            <a:off x="211415" y="4230678"/>
            <a:ext cx="2200346" cy="183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757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p:cNvSpPr/>
          <p:nvPr/>
        </p:nvSpPr>
        <p:spPr>
          <a:xfrm>
            <a:off x="3663656" y="359078"/>
            <a:ext cx="5145896" cy="523220"/>
          </a:xfrm>
          <a:prstGeom prst="rect">
            <a:avLst/>
          </a:prstGeom>
        </p:spPr>
        <p:txBody>
          <a:bodyPr wrap="none">
            <a:spAutoFit/>
          </a:bodyPr>
          <a:lstStyle/>
          <a:p>
            <a:r>
              <a:rPr lang="es-AR" sz="2800" b="1" dirty="0" smtClean="0"/>
              <a:t>2. El Sínodo nos ayuda a discernir</a:t>
            </a:r>
            <a:endParaRPr lang="es-AR" sz="2800" b="1" dirty="0"/>
          </a:p>
        </p:txBody>
      </p:sp>
      <p:sp>
        <p:nvSpPr>
          <p:cNvPr id="5" name="4 Rectángulo"/>
          <p:cNvSpPr/>
          <p:nvPr/>
        </p:nvSpPr>
        <p:spPr>
          <a:xfrm>
            <a:off x="409033" y="887752"/>
            <a:ext cx="8278017" cy="1754326"/>
          </a:xfrm>
          <a:prstGeom prst="rect">
            <a:avLst/>
          </a:prstGeom>
        </p:spPr>
        <p:txBody>
          <a:bodyPr wrap="square">
            <a:spAutoFit/>
          </a:bodyPr>
          <a:lstStyle/>
          <a:p>
            <a:r>
              <a:rPr lang="es-AR" sz="2000" dirty="0" smtClean="0"/>
              <a:t>Al ponernos en </a:t>
            </a:r>
            <a:r>
              <a:rPr lang="es-AR" sz="2000" i="1" u="sng" dirty="0" smtClean="0"/>
              <a:t>camino juntos</a:t>
            </a:r>
            <a:r>
              <a:rPr lang="es-AR" sz="2000" dirty="0" smtClean="0"/>
              <a:t>, con la ayuda y gracia del </a:t>
            </a:r>
            <a:r>
              <a:rPr lang="es-AR" sz="2000" u="sng" dirty="0" smtClean="0"/>
              <a:t>Espíritu Santo</a:t>
            </a:r>
            <a:r>
              <a:rPr lang="es-AR" sz="2000" dirty="0" smtClean="0"/>
              <a:t>, más la fuerza de la </a:t>
            </a:r>
            <a:r>
              <a:rPr lang="es-AR" sz="2000" u="sng" dirty="0" smtClean="0"/>
              <a:t>comunión eucarística.</a:t>
            </a:r>
          </a:p>
          <a:p>
            <a:endParaRPr lang="es-AR" sz="2000" dirty="0"/>
          </a:p>
          <a:p>
            <a:pPr algn="ctr"/>
            <a:r>
              <a:rPr lang="es-AR" sz="2400" b="1" i="1" dirty="0"/>
              <a:t>Q</a:t>
            </a:r>
            <a:r>
              <a:rPr lang="es-AR" sz="2400" b="1" i="1" dirty="0" smtClean="0"/>
              <a:t>ueremos ponernos en actitud de discernimiento de la realidad que nos rodea, para buscar y hallar la voluntad de Dios </a:t>
            </a:r>
            <a:endParaRPr lang="es-AR" sz="2400" b="1" i="1" dirty="0"/>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7" name="6 Rectángulo"/>
          <p:cNvSpPr/>
          <p:nvPr/>
        </p:nvSpPr>
        <p:spPr>
          <a:xfrm>
            <a:off x="2195736" y="2703800"/>
            <a:ext cx="6768751" cy="3785652"/>
          </a:xfrm>
          <a:prstGeom prst="rect">
            <a:avLst/>
          </a:prstGeom>
        </p:spPr>
        <p:txBody>
          <a:bodyPr wrap="square">
            <a:spAutoFit/>
          </a:bodyPr>
          <a:lstStyle/>
          <a:p>
            <a:pPr algn="ctr"/>
            <a:r>
              <a:rPr lang="es-AR" sz="2000" b="1" i="1" u="sng" dirty="0" smtClean="0"/>
              <a:t>¿Qué es el discernimiento?</a:t>
            </a:r>
          </a:p>
          <a:p>
            <a:endParaRPr lang="es-AR" sz="2000" dirty="0" smtClean="0"/>
          </a:p>
          <a:p>
            <a:pPr marL="342900" indent="-342900">
              <a:buFont typeface="Wingdings" pitchFamily="2" charset="2"/>
              <a:buChar char="ü"/>
            </a:pPr>
            <a:r>
              <a:rPr lang="es-AR" sz="2000" dirty="0" smtClean="0"/>
              <a:t>Literalmente la palabra discernimiento significa una </a:t>
            </a:r>
            <a:r>
              <a:rPr lang="es-AR" sz="2000" b="1" dirty="0" smtClean="0"/>
              <a:t>acción para distinguir o separar. </a:t>
            </a:r>
          </a:p>
          <a:p>
            <a:pPr marL="342900" indent="-342900">
              <a:buFont typeface="Wingdings" pitchFamily="2" charset="2"/>
              <a:buChar char="ü"/>
            </a:pPr>
            <a:endParaRPr lang="es-AR" sz="2000" dirty="0"/>
          </a:p>
          <a:p>
            <a:pPr marL="342900" indent="-342900">
              <a:buFont typeface="Wingdings" pitchFamily="2" charset="2"/>
              <a:buChar char="ü"/>
            </a:pPr>
            <a:r>
              <a:rPr lang="es-AR" sz="2000" dirty="0" smtClean="0"/>
              <a:t>Discernimiento espiritual son aquellas </a:t>
            </a:r>
            <a:r>
              <a:rPr lang="es-AR" sz="2000" b="1" dirty="0" smtClean="0"/>
              <a:t>“mociones interiores” </a:t>
            </a:r>
            <a:r>
              <a:rPr lang="es-AR" sz="2000" dirty="0" smtClean="0"/>
              <a:t>que se causan en nuestra conciencia, en nuestro corazón. </a:t>
            </a:r>
          </a:p>
          <a:p>
            <a:pPr marL="342900" indent="-342900">
              <a:buFont typeface="Wingdings" pitchFamily="2" charset="2"/>
              <a:buChar char="ü"/>
            </a:pPr>
            <a:endParaRPr lang="es-AR" sz="2000" dirty="0"/>
          </a:p>
          <a:p>
            <a:pPr marL="342900" indent="-342900">
              <a:buFont typeface="Wingdings" pitchFamily="2" charset="2"/>
              <a:buChar char="ü"/>
            </a:pPr>
            <a:r>
              <a:rPr lang="es-AR" sz="2000" i="1" u="sng" dirty="0" smtClean="0"/>
              <a:t>Mociones</a:t>
            </a:r>
            <a:r>
              <a:rPr lang="es-AR" sz="2000" dirty="0" smtClean="0"/>
              <a:t>: </a:t>
            </a:r>
            <a:r>
              <a:rPr lang="es-AR" sz="2000" b="1" i="1" dirty="0" smtClean="0"/>
              <a:t>pensamientos, emociones, sentimientos, intuiciones, palabras, sugerencias, imágenes</a:t>
            </a:r>
            <a:r>
              <a:rPr lang="es-AR" sz="2000" dirty="0" smtClean="0"/>
              <a:t>, que se suscitan ante una realidad puesta delante de nuestros ojos.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84998"/>
            <a:ext cx="1944216" cy="302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12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
        <p:nvSpPr>
          <p:cNvPr id="7" name="6 Rectángulo"/>
          <p:cNvSpPr/>
          <p:nvPr/>
        </p:nvSpPr>
        <p:spPr>
          <a:xfrm>
            <a:off x="329726" y="332656"/>
            <a:ext cx="8278017" cy="3870290"/>
          </a:xfrm>
          <a:prstGeom prst="rect">
            <a:avLst/>
          </a:prstGeom>
        </p:spPr>
        <p:txBody>
          <a:bodyPr wrap="square">
            <a:spAutoFit/>
          </a:bodyPr>
          <a:lstStyle/>
          <a:p>
            <a:r>
              <a:rPr lang="es-AR" sz="2000" b="1" dirty="0" smtClean="0"/>
              <a:t>Discernimiento espiritual</a:t>
            </a:r>
          </a:p>
          <a:p>
            <a:endParaRPr lang="es-AR" sz="800" dirty="0" smtClean="0"/>
          </a:p>
          <a:p>
            <a:pPr marL="342900" indent="-342900">
              <a:buFont typeface="Wingdings" pitchFamily="2" charset="2"/>
              <a:buChar char="ü"/>
            </a:pPr>
            <a:r>
              <a:rPr lang="es-AR" sz="2000" dirty="0" smtClean="0"/>
              <a:t>Es un </a:t>
            </a:r>
            <a:r>
              <a:rPr lang="es-AR" sz="2000" i="1" u="sng" dirty="0" smtClean="0"/>
              <a:t>proceso espiritual</a:t>
            </a:r>
            <a:r>
              <a:rPr lang="es-AR" sz="2000" dirty="0" smtClean="0"/>
              <a:t>, a la luz de la fe y del amor cristianos. Dos premisas: materia y disponibilidad interior.</a:t>
            </a:r>
          </a:p>
          <a:p>
            <a:pPr marL="342900" indent="-342900">
              <a:buFont typeface="Wingdings" pitchFamily="2" charset="2"/>
              <a:buChar char="ü"/>
            </a:pPr>
            <a:endParaRPr lang="es-AR" sz="1100" dirty="0" smtClean="0"/>
          </a:p>
          <a:p>
            <a:pPr marL="342900" indent="-342900">
              <a:buFont typeface="Wingdings" pitchFamily="2" charset="2"/>
              <a:buChar char="ü"/>
            </a:pPr>
            <a:r>
              <a:rPr lang="es-AR" sz="2000" dirty="0" smtClean="0"/>
              <a:t>Esto es </a:t>
            </a:r>
            <a:r>
              <a:rPr lang="es-AR" sz="2000" i="1" u="sng" dirty="0" smtClean="0"/>
              <a:t>distinguir, discernir</a:t>
            </a:r>
            <a:r>
              <a:rPr lang="es-AR" sz="2000" dirty="0" smtClean="0"/>
              <a:t>, aquello que viene de Dios y aquello que viene del maligno, aquello que nos aporta luz interior y deseos de ponerlo en práctica, de aquello que nos oscurece y nos hace andar como ciegos.  </a:t>
            </a:r>
          </a:p>
          <a:p>
            <a:pPr marL="342900" indent="-342900">
              <a:buFont typeface="Wingdings" pitchFamily="2" charset="2"/>
              <a:buChar char="ü"/>
            </a:pPr>
            <a:endParaRPr lang="es-AR" sz="1050" dirty="0" smtClean="0"/>
          </a:p>
          <a:p>
            <a:pPr marL="342900" indent="-342900">
              <a:buFont typeface="Wingdings" pitchFamily="2" charset="2"/>
              <a:buChar char="ü"/>
            </a:pPr>
            <a:r>
              <a:rPr lang="es-AR" sz="2000" dirty="0" smtClean="0"/>
              <a:t>Es </a:t>
            </a:r>
            <a:r>
              <a:rPr lang="es-AR" sz="2000" i="1" u="sng" dirty="0" smtClean="0"/>
              <a:t>tomar una decisión </a:t>
            </a:r>
            <a:r>
              <a:rPr lang="es-AR" sz="2000" dirty="0" smtClean="0"/>
              <a:t>que involucra mi propia conciencia y rectitud de intención, en un estado de libertad interior.</a:t>
            </a:r>
          </a:p>
          <a:p>
            <a:pPr marL="342900" indent="-342900">
              <a:buFont typeface="Wingdings" pitchFamily="2" charset="2"/>
              <a:buChar char="ü"/>
            </a:pPr>
            <a:endParaRPr lang="es-AR" sz="1000" dirty="0"/>
          </a:p>
          <a:p>
            <a:pPr marL="342900" indent="-342900">
              <a:buFont typeface="Wingdings" pitchFamily="2" charset="2"/>
              <a:buChar char="ü"/>
            </a:pPr>
            <a:r>
              <a:rPr lang="es-AR" sz="2000" dirty="0" smtClean="0"/>
              <a:t>El </a:t>
            </a:r>
            <a:r>
              <a:rPr lang="es-AR" sz="2000" b="1" dirty="0" smtClean="0"/>
              <a:t>discernimiento personal </a:t>
            </a:r>
            <a:r>
              <a:rPr lang="es-AR" sz="2000" dirty="0" smtClean="0"/>
              <a:t>debe ser </a:t>
            </a:r>
            <a:r>
              <a:rPr lang="es-AR" sz="2000" i="1" u="sng" dirty="0" smtClean="0"/>
              <a:t>cotejado</a:t>
            </a:r>
            <a:r>
              <a:rPr lang="es-AR" sz="2000" dirty="0" smtClean="0"/>
              <a:t> con una persona que tenga experiencia en este arte o ciencia del mundo espiritual. </a:t>
            </a:r>
          </a:p>
        </p:txBody>
      </p:sp>
      <p:sp>
        <p:nvSpPr>
          <p:cNvPr id="13" name="12 Rectángulo"/>
          <p:cNvSpPr/>
          <p:nvPr/>
        </p:nvSpPr>
        <p:spPr>
          <a:xfrm>
            <a:off x="329726" y="4290334"/>
            <a:ext cx="5898457" cy="2246769"/>
          </a:xfrm>
          <a:prstGeom prst="rect">
            <a:avLst/>
          </a:prstGeom>
        </p:spPr>
        <p:txBody>
          <a:bodyPr wrap="square">
            <a:spAutoFit/>
          </a:bodyPr>
          <a:lstStyle/>
          <a:p>
            <a:pPr algn="ctr"/>
            <a:r>
              <a:rPr lang="es-AR" sz="2000" i="1" dirty="0" smtClean="0"/>
              <a:t>«El discernimiento espiritual es la brújula que nos permite reconocer la acción del Espíritu Santo en nuestra vida, en nuestras comunidades y en el mundo. Nos ayuda a escuchar, a reconocer y ser dóciles al Espíritu del Señor en los grandes desafíos del mundo y de la misión de la Iglesia. Sin el discernimiento espiritual y pastoral estamos ciegos.»</a:t>
            </a:r>
            <a:endParaRPr lang="es-AR" sz="2000" i="1" dirty="0"/>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0" t="4510" r="12729"/>
          <a:stretch/>
        </p:blipFill>
        <p:spPr bwMode="auto">
          <a:xfrm>
            <a:off x="6444208" y="4649703"/>
            <a:ext cx="2163535" cy="179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127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p:cNvSpPr/>
          <p:nvPr/>
        </p:nvSpPr>
        <p:spPr>
          <a:xfrm>
            <a:off x="2433433" y="188640"/>
            <a:ext cx="4277133" cy="523220"/>
          </a:xfrm>
          <a:prstGeom prst="rect">
            <a:avLst/>
          </a:prstGeom>
        </p:spPr>
        <p:txBody>
          <a:bodyPr wrap="none">
            <a:spAutoFit/>
          </a:bodyPr>
          <a:lstStyle/>
          <a:p>
            <a:r>
              <a:rPr lang="es-AR" sz="2800" b="1" dirty="0"/>
              <a:t>3</a:t>
            </a:r>
            <a:r>
              <a:rPr lang="es-AR" sz="2800" b="1" dirty="0" smtClean="0"/>
              <a:t>. Consolación y desolación</a:t>
            </a:r>
          </a:p>
        </p:txBody>
      </p:sp>
      <p:sp>
        <p:nvSpPr>
          <p:cNvPr id="2" name="1 Rectángulo"/>
          <p:cNvSpPr/>
          <p:nvPr/>
        </p:nvSpPr>
        <p:spPr>
          <a:xfrm>
            <a:off x="467544" y="711860"/>
            <a:ext cx="8208912" cy="400110"/>
          </a:xfrm>
          <a:prstGeom prst="rect">
            <a:avLst/>
          </a:prstGeom>
        </p:spPr>
        <p:txBody>
          <a:bodyPr wrap="square">
            <a:spAutoFit/>
          </a:bodyPr>
          <a:lstStyle/>
          <a:p>
            <a:r>
              <a:rPr lang="es-AR" sz="2000" i="1" dirty="0" smtClean="0"/>
              <a:t>San Ignacio </a:t>
            </a:r>
            <a:r>
              <a:rPr lang="es-AR" sz="2000" dirty="0" smtClean="0"/>
              <a:t>de describe dos estados del alma: </a:t>
            </a:r>
            <a:r>
              <a:rPr lang="es-AR" sz="2000" i="1" u="sng" dirty="0" smtClean="0"/>
              <a:t>la consolación y la desolación. </a:t>
            </a:r>
            <a:endParaRPr lang="es-AR" sz="2000" i="1" u="sng" dirty="0"/>
          </a:p>
        </p:txBody>
      </p:sp>
      <p:sp>
        <p:nvSpPr>
          <p:cNvPr id="4" name="3 Rectángulo"/>
          <p:cNvSpPr/>
          <p:nvPr/>
        </p:nvSpPr>
        <p:spPr>
          <a:xfrm>
            <a:off x="179513" y="1075008"/>
            <a:ext cx="4752528" cy="5601533"/>
          </a:xfrm>
          <a:prstGeom prst="rect">
            <a:avLst/>
          </a:prstGeom>
          <a:ln>
            <a:solidFill>
              <a:srgbClr val="C00000"/>
            </a:solidFill>
          </a:ln>
        </p:spPr>
        <p:txBody>
          <a:bodyPr wrap="square">
            <a:spAutoFit/>
          </a:bodyPr>
          <a:lstStyle/>
          <a:p>
            <a:pPr algn="ctr"/>
            <a:r>
              <a:rPr lang="es-AR" sz="2000" b="1" i="1" dirty="0" smtClean="0"/>
              <a:t>Consolación espiritual</a:t>
            </a:r>
          </a:p>
          <a:p>
            <a:endParaRPr lang="es-AR" sz="1200" b="1" i="1" dirty="0" smtClean="0"/>
          </a:p>
          <a:p>
            <a:pPr marL="342900" indent="-342900">
              <a:buFont typeface="Wingdings" pitchFamily="2" charset="2"/>
              <a:buChar char="§"/>
            </a:pPr>
            <a:r>
              <a:rPr lang="es-AR" sz="2000" dirty="0" smtClean="0"/>
              <a:t>Cuando en el alma se produce alguna moción interior, con la cual viene el alma a inflamarse en amor de su Criador y Señor.</a:t>
            </a:r>
          </a:p>
          <a:p>
            <a:pPr marL="342900" indent="-342900">
              <a:buFont typeface="Wingdings" pitchFamily="2" charset="2"/>
              <a:buChar char="§"/>
            </a:pPr>
            <a:endParaRPr lang="es-AR" sz="1200" dirty="0" smtClean="0"/>
          </a:p>
          <a:p>
            <a:pPr marL="342900" indent="-342900">
              <a:buFont typeface="Wingdings" pitchFamily="2" charset="2"/>
              <a:buChar char="§"/>
            </a:pPr>
            <a:r>
              <a:rPr lang="es-AR" sz="2000" dirty="0"/>
              <a:t>C</a:t>
            </a:r>
            <a:r>
              <a:rPr lang="es-AR" sz="2000" dirty="0" smtClean="0"/>
              <a:t>uando derrama lágrimas que mueven a amor de su Señor, sea por el dolor de sus pecados, o de la pasión de Cristo nuestro Señor, o por otras cosas derechamente ordenadas en su servicio y alabanza.</a:t>
            </a:r>
          </a:p>
          <a:p>
            <a:pPr marL="342900" indent="-342900">
              <a:buFont typeface="Wingdings" pitchFamily="2" charset="2"/>
              <a:buChar char="§"/>
            </a:pPr>
            <a:endParaRPr lang="es-AR" sz="1400" dirty="0" smtClean="0"/>
          </a:p>
          <a:p>
            <a:pPr marL="342900" indent="-342900">
              <a:buFont typeface="Wingdings" pitchFamily="2" charset="2"/>
              <a:buChar char="§"/>
            </a:pPr>
            <a:r>
              <a:rPr lang="es-AR" sz="2000" dirty="0"/>
              <a:t>T</a:t>
            </a:r>
            <a:r>
              <a:rPr lang="es-AR" sz="2000" dirty="0" smtClean="0"/>
              <a:t>odo aumento de esperanza, fe y caridad y toda alegría interna que llama y atrae a las cosas celestiales y a la propia salud de su ánima, aquietándola y pacificándola en su Criador y Señor. </a:t>
            </a:r>
            <a:endParaRPr lang="es-AR" sz="2000" dirty="0"/>
          </a:p>
        </p:txBody>
      </p:sp>
      <p:sp>
        <p:nvSpPr>
          <p:cNvPr id="10" name="9 Rectángulo"/>
          <p:cNvSpPr/>
          <p:nvPr/>
        </p:nvSpPr>
        <p:spPr>
          <a:xfrm>
            <a:off x="5148064" y="1484784"/>
            <a:ext cx="3672408" cy="4401205"/>
          </a:xfrm>
          <a:prstGeom prst="rect">
            <a:avLst/>
          </a:prstGeom>
          <a:ln>
            <a:solidFill>
              <a:srgbClr val="C00000"/>
            </a:solidFill>
          </a:ln>
        </p:spPr>
        <p:txBody>
          <a:bodyPr wrap="square">
            <a:spAutoFit/>
          </a:bodyPr>
          <a:lstStyle/>
          <a:p>
            <a:r>
              <a:rPr lang="es-AR" sz="2000" b="1" dirty="0" smtClean="0"/>
              <a:t>Desolación espiritual</a:t>
            </a:r>
          </a:p>
          <a:p>
            <a:endParaRPr lang="es-AR" sz="2000" dirty="0" smtClean="0"/>
          </a:p>
          <a:p>
            <a:pPr marL="342900" indent="-342900">
              <a:buFont typeface="Arial" pitchFamily="34" charset="0"/>
              <a:buChar char="•"/>
            </a:pPr>
            <a:r>
              <a:rPr lang="es-AR" sz="2000" dirty="0" smtClean="0"/>
              <a:t>Oscuridad del alma, turbación en ella, inclinación por las cosas bajas y terrenas,</a:t>
            </a:r>
          </a:p>
          <a:p>
            <a:pPr marL="342900" indent="-342900">
              <a:buFont typeface="Arial" pitchFamily="34" charset="0"/>
              <a:buChar char="•"/>
            </a:pPr>
            <a:endParaRPr lang="es-AR" sz="2000" dirty="0"/>
          </a:p>
          <a:p>
            <a:pPr marL="342900" indent="-342900">
              <a:buFont typeface="Arial" pitchFamily="34" charset="0"/>
              <a:buChar char="•"/>
            </a:pPr>
            <a:r>
              <a:rPr lang="es-AR" sz="2000" dirty="0" smtClean="0"/>
              <a:t>inquietud de varias agitaciones y tentaciones, moviendo a desconfianza, sin esperanza, sin amor, hallándose el alma toda perezosa, tibia, triste y como separada de su Criador y Señor. </a:t>
            </a:r>
            <a:endParaRPr lang="es-AR" sz="2000" dirty="0"/>
          </a:p>
        </p:txBody>
      </p:sp>
    </p:spTree>
    <p:extLst>
      <p:ext uri="{BB962C8B-B14F-4D97-AF65-F5344CB8AC3E}">
        <p14:creationId xmlns:p14="http://schemas.microsoft.com/office/powerpoint/2010/main" val="34370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251520" y="188640"/>
            <a:ext cx="8712968" cy="707886"/>
          </a:xfrm>
          <a:prstGeom prst="rect">
            <a:avLst/>
          </a:prstGeom>
        </p:spPr>
        <p:txBody>
          <a:bodyPr wrap="square">
            <a:spAutoFit/>
          </a:bodyPr>
          <a:lstStyle/>
          <a:p>
            <a:pPr algn="ctr"/>
            <a:r>
              <a:rPr lang="es-AR" sz="2000" b="1" dirty="0" smtClean="0"/>
              <a:t>San Ignacio </a:t>
            </a:r>
            <a:r>
              <a:rPr lang="es-AR" sz="2000" dirty="0" smtClean="0"/>
              <a:t>describe la acción del </a:t>
            </a:r>
            <a:r>
              <a:rPr lang="es-AR" sz="2000" i="1" u="sng" dirty="0" smtClean="0"/>
              <a:t>buen espíritu y del mal espíritu</a:t>
            </a:r>
            <a:r>
              <a:rPr lang="es-AR" sz="2000" dirty="0" smtClean="0"/>
              <a:t>, llamándolo ángel bueno y ángel malo.</a:t>
            </a:r>
            <a:endParaRPr lang="es-AR" sz="2000" dirty="0"/>
          </a:p>
        </p:txBody>
      </p:sp>
      <p:sp>
        <p:nvSpPr>
          <p:cNvPr id="6" name="5 Rectángulo"/>
          <p:cNvSpPr/>
          <p:nvPr/>
        </p:nvSpPr>
        <p:spPr>
          <a:xfrm>
            <a:off x="251520" y="5301208"/>
            <a:ext cx="871296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AR" sz="2000" dirty="0" smtClean="0"/>
              <a:t>La actitud de fondo es discernir cuáles estructuras pastorales están vigentes y cuáles deben ser renovadas. Hacer del Sínodo o de las estructuras sinodales un espacio de comunión y renovación, con la gracia del Espíritu Santo. </a:t>
            </a:r>
            <a:endParaRPr lang="es-AR" sz="2000" i="1" dirty="0"/>
          </a:p>
        </p:txBody>
      </p:sp>
      <p:sp>
        <p:nvSpPr>
          <p:cNvPr id="7" name="6 Rectángulo"/>
          <p:cNvSpPr/>
          <p:nvPr/>
        </p:nvSpPr>
        <p:spPr>
          <a:xfrm>
            <a:off x="240386" y="1124744"/>
            <a:ext cx="6203822" cy="40472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AR" sz="2000" dirty="0" smtClean="0"/>
              <a:t>Los que </a:t>
            </a:r>
            <a:r>
              <a:rPr lang="es-AR" sz="2000" b="1" dirty="0" smtClean="0"/>
              <a:t>“proceden de bien en mejor”:  </a:t>
            </a:r>
            <a:r>
              <a:rPr lang="es-AR" sz="2000" dirty="0" smtClean="0"/>
              <a:t>son aquellas personas que han decidido vivir una vida cristiana en serio, que se han alejado de los vicios y pecados, y que desean buscar la voluntad de Dios como principal fin de sus vidas. </a:t>
            </a:r>
          </a:p>
          <a:p>
            <a:endParaRPr lang="es-AR" sz="1100" dirty="0" smtClean="0"/>
          </a:p>
          <a:p>
            <a:r>
              <a:rPr lang="es-AR" sz="2000" i="1" u="sng" dirty="0" smtClean="0"/>
              <a:t>En los que proceden de bien en mejor: </a:t>
            </a:r>
          </a:p>
          <a:p>
            <a:endParaRPr lang="es-AR" sz="1200" dirty="0"/>
          </a:p>
          <a:p>
            <a:pPr marL="342900" indent="-342900">
              <a:buFont typeface="Courier New" pitchFamily="49" charset="0"/>
              <a:buChar char="o"/>
            </a:pPr>
            <a:r>
              <a:rPr lang="es-AR" sz="2000" dirty="0" smtClean="0"/>
              <a:t>el </a:t>
            </a:r>
            <a:r>
              <a:rPr lang="es-AR" sz="2000" b="1" dirty="0" smtClean="0"/>
              <a:t>buen ángel </a:t>
            </a:r>
            <a:r>
              <a:rPr lang="es-AR" sz="2000" dirty="0" smtClean="0"/>
              <a:t>toca el alma dulce, leve y suavemente, como gota de agua que entra en una esponja; </a:t>
            </a:r>
          </a:p>
          <a:p>
            <a:pPr marL="342900" indent="-342900">
              <a:buFont typeface="Courier New" pitchFamily="49" charset="0"/>
              <a:buChar char="o"/>
            </a:pPr>
            <a:endParaRPr lang="es-AR" sz="1200" dirty="0" smtClean="0"/>
          </a:p>
          <a:p>
            <a:pPr marL="342900" indent="-342900">
              <a:buFont typeface="Courier New" pitchFamily="49" charset="0"/>
              <a:buChar char="o"/>
            </a:pPr>
            <a:r>
              <a:rPr lang="es-AR" sz="2000" dirty="0" smtClean="0"/>
              <a:t>el </a:t>
            </a:r>
            <a:r>
              <a:rPr lang="es-AR" sz="2000" b="1" dirty="0" smtClean="0"/>
              <a:t>ángel malo </a:t>
            </a:r>
            <a:r>
              <a:rPr lang="es-AR" sz="2000" dirty="0" smtClean="0"/>
              <a:t>toca agudamente y con ruido e inquietud, como cuando la gota de agua cae sobre la piedra. </a:t>
            </a:r>
            <a:endParaRPr lang="es-AR" sz="2000" dirty="0"/>
          </a:p>
        </p:txBody>
      </p:sp>
      <p:sp>
        <p:nvSpPr>
          <p:cNvPr id="11" name="10 Rectángulo"/>
          <p:cNvSpPr/>
          <p:nvPr/>
        </p:nvSpPr>
        <p:spPr>
          <a:xfrm>
            <a:off x="6650610" y="2120774"/>
            <a:ext cx="2286000" cy="1938992"/>
          </a:xfrm>
          <a:prstGeom prst="rect">
            <a:avLst/>
          </a:prstGeom>
        </p:spPr>
        <p:txBody>
          <a:bodyPr wrap="square">
            <a:spAutoFit/>
          </a:bodyPr>
          <a:lstStyle/>
          <a:p>
            <a:pPr algn="ctr"/>
            <a:r>
              <a:rPr lang="es-AR" sz="2000" b="1" i="1" dirty="0"/>
              <a:t>E</a:t>
            </a:r>
            <a:r>
              <a:rPr lang="es-AR" sz="2000" b="1" i="1" dirty="0" smtClean="0"/>
              <a:t>l mal espíritu “embarra la cancha”, el buen espíritu, en cambio, hace que juguemos en equipo. </a:t>
            </a:r>
            <a:endParaRPr lang="es-AR" sz="2000" b="1" i="1" dirty="0"/>
          </a:p>
        </p:txBody>
      </p:sp>
      <p:sp>
        <p:nvSpPr>
          <p:cNvPr id="12" name="11 Rectángulo"/>
          <p:cNvSpPr/>
          <p:nvPr/>
        </p:nvSpPr>
        <p:spPr>
          <a:xfrm>
            <a:off x="6650610" y="1988840"/>
            <a:ext cx="2286000" cy="2364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80779029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704" y="0"/>
            <a:ext cx="91440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0" y="6655668"/>
            <a:ext cx="9144000" cy="2023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Rectángulo"/>
          <p:cNvSpPr/>
          <p:nvPr/>
        </p:nvSpPr>
        <p:spPr>
          <a:xfrm>
            <a:off x="323529" y="97468"/>
            <a:ext cx="8640960" cy="830997"/>
          </a:xfrm>
          <a:prstGeom prst="rect">
            <a:avLst/>
          </a:prstGeom>
        </p:spPr>
        <p:txBody>
          <a:bodyPr wrap="square">
            <a:spAutoFit/>
          </a:bodyPr>
          <a:lstStyle/>
          <a:p>
            <a:pPr algn="ctr"/>
            <a:r>
              <a:rPr lang="es-AR" sz="2800" b="1" dirty="0"/>
              <a:t>4</a:t>
            </a:r>
            <a:r>
              <a:rPr lang="es-AR" sz="2800" b="1" dirty="0" smtClean="0"/>
              <a:t>. Discernimiento pastoral o </a:t>
            </a:r>
            <a:r>
              <a:rPr lang="es-AR" sz="2800" b="1" dirty="0" smtClean="0"/>
              <a:t>comunitario</a:t>
            </a:r>
          </a:p>
          <a:p>
            <a:pPr algn="ctr"/>
            <a:r>
              <a:rPr lang="es-AR" sz="2000" i="1" dirty="0" smtClean="0"/>
              <a:t>(</a:t>
            </a:r>
            <a:r>
              <a:rPr lang="es-MX" sz="2000" i="1" dirty="0" smtClean="0"/>
              <a:t>Discurso </a:t>
            </a:r>
            <a:r>
              <a:rPr lang="es-MX" sz="2000" i="1" dirty="0"/>
              <a:t>del Papa Francisco a los Nuevos Obispos recién ordenados del año </a:t>
            </a:r>
            <a:r>
              <a:rPr lang="es-MX" sz="2000" i="1" dirty="0" smtClean="0"/>
              <a:t>2017)</a:t>
            </a:r>
            <a:endParaRPr lang="es-AR" sz="2000" i="1" dirty="0" smtClean="0"/>
          </a:p>
        </p:txBody>
      </p:sp>
      <p:sp>
        <p:nvSpPr>
          <p:cNvPr id="5" name="4 Rectángulo"/>
          <p:cNvSpPr/>
          <p:nvPr/>
        </p:nvSpPr>
        <p:spPr>
          <a:xfrm>
            <a:off x="323529" y="1019274"/>
            <a:ext cx="8496944" cy="5616922"/>
          </a:xfrm>
          <a:prstGeom prst="rect">
            <a:avLst/>
          </a:prstGeom>
        </p:spPr>
        <p:txBody>
          <a:bodyPr wrap="square">
            <a:spAutoFit/>
          </a:bodyPr>
          <a:lstStyle/>
          <a:p>
            <a:pPr algn="ctr"/>
            <a:r>
              <a:rPr lang="es-AR" sz="2000" i="1" dirty="0" smtClean="0"/>
              <a:t>Del discernimiento personal estamos invitados a realizar un discernimiento pastoral.</a:t>
            </a:r>
          </a:p>
          <a:p>
            <a:pPr algn="ctr"/>
            <a:endParaRPr lang="es-AR" sz="1050" i="1" dirty="0"/>
          </a:p>
          <a:p>
            <a:pPr algn="ctr"/>
            <a:r>
              <a:rPr lang="es-AR" sz="2000" i="1" dirty="0" smtClean="0"/>
              <a:t>El discernimiento es un regalo de Dios a la Iglesia: es un don recibido en medio del Pueblo y orientado hacia su salvación.</a:t>
            </a:r>
          </a:p>
          <a:p>
            <a:endParaRPr lang="es-AR" sz="1100" dirty="0"/>
          </a:p>
          <a:p>
            <a:r>
              <a:rPr lang="es-AR" sz="2000" b="1" u="sng" dirty="0" smtClean="0"/>
              <a:t>El Obispo </a:t>
            </a:r>
          </a:p>
          <a:p>
            <a:endParaRPr lang="es-AR" sz="1000" dirty="0"/>
          </a:p>
          <a:p>
            <a:pPr marL="342900" indent="-342900">
              <a:buFont typeface="Wingdings" pitchFamily="2" charset="2"/>
              <a:buChar char="Ø"/>
            </a:pPr>
            <a:r>
              <a:rPr lang="es-AR" sz="2000" dirty="0" smtClean="0"/>
              <a:t>se deja acompañar en este discernimiento por el pueblo fiel de Dios, tratando de buscar siempre la </a:t>
            </a:r>
            <a:r>
              <a:rPr lang="es-AR" sz="2000" b="1" dirty="0" err="1" smtClean="0"/>
              <a:t>koinonia</a:t>
            </a:r>
            <a:r>
              <a:rPr lang="es-AR" sz="2000" dirty="0" smtClean="0"/>
              <a:t> (comunión)</a:t>
            </a:r>
          </a:p>
          <a:p>
            <a:pPr marL="342900" indent="-342900">
              <a:buFont typeface="Wingdings" pitchFamily="2" charset="2"/>
              <a:buChar char="Ø"/>
            </a:pPr>
            <a:endParaRPr lang="es-AR" sz="1050" dirty="0"/>
          </a:p>
          <a:p>
            <a:pPr marL="342900" indent="-342900">
              <a:buFont typeface="Wingdings" pitchFamily="2" charset="2"/>
              <a:buChar char="Ø"/>
            </a:pPr>
            <a:r>
              <a:rPr lang="es-AR" sz="2000" dirty="0" smtClean="0"/>
              <a:t>está llamado a vivir su propio discernimiento de pastor como miembro del Pueblo de Dios</a:t>
            </a:r>
          </a:p>
          <a:p>
            <a:pPr marL="342900" indent="-342900">
              <a:buFont typeface="Wingdings" pitchFamily="2" charset="2"/>
              <a:buChar char="Ø"/>
            </a:pPr>
            <a:endParaRPr lang="es-AR" sz="1050" dirty="0"/>
          </a:p>
          <a:p>
            <a:pPr marL="342900" indent="-342900">
              <a:buFont typeface="Wingdings" pitchFamily="2" charset="2"/>
              <a:buChar char="Ø"/>
            </a:pPr>
            <a:r>
              <a:rPr lang="es-AR" sz="2000" dirty="0" smtClean="0"/>
              <a:t>no es el «padre patrón» autosuficiente ni tampoco el asustado y aislado «pastor solitario»”. </a:t>
            </a:r>
          </a:p>
          <a:p>
            <a:endParaRPr lang="es-AR" sz="1050" dirty="0"/>
          </a:p>
          <a:p>
            <a:pPr algn="ctr"/>
            <a:r>
              <a:rPr lang="es-AR" sz="2400" i="1" dirty="0" smtClean="0"/>
              <a:t>En el Sínodo ayudamos al Obispo en su discernimiento pastoral, y cada discernimiento de un área pastoral o de una comunidad es un aporte al discernimiento más global </a:t>
            </a:r>
            <a:endParaRPr lang="es-AR" sz="2400" i="1" dirty="0"/>
          </a:p>
        </p:txBody>
      </p:sp>
      <p:sp>
        <p:nvSpPr>
          <p:cNvPr id="6" name="5 Rectángulo"/>
          <p:cNvSpPr/>
          <p:nvPr/>
        </p:nvSpPr>
        <p:spPr>
          <a:xfrm>
            <a:off x="3664918" y="2217931"/>
            <a:ext cx="3654152" cy="646331"/>
          </a:xfrm>
          <a:prstGeom prst="rect">
            <a:avLst/>
          </a:prstGeom>
        </p:spPr>
        <p:txBody>
          <a:bodyPr wrap="square">
            <a:spAutoFit/>
          </a:bodyPr>
          <a:lstStyle/>
          <a:p>
            <a:endParaRPr lang="es-AR" dirty="0"/>
          </a:p>
          <a:p>
            <a:endParaRPr lang="es-AR" dirty="0"/>
          </a:p>
        </p:txBody>
      </p:sp>
    </p:spTree>
    <p:extLst>
      <p:ext uri="{BB962C8B-B14F-4D97-AF65-F5344CB8AC3E}">
        <p14:creationId xmlns:p14="http://schemas.microsoft.com/office/powerpoint/2010/main" val="2970790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2080</TotalTime>
  <Words>2634</Words>
  <Application>Microsoft Office PowerPoint</Application>
  <PresentationFormat>Presentación en pantalla (4:3)</PresentationFormat>
  <Paragraphs>191</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Courier New</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dc:creator>
  <cp:lastModifiedBy>Usuario</cp:lastModifiedBy>
  <cp:revision>26</cp:revision>
  <dcterms:created xsi:type="dcterms:W3CDTF">2023-02-20T01:52:35Z</dcterms:created>
  <dcterms:modified xsi:type="dcterms:W3CDTF">2023-02-25T14:23:03Z</dcterms:modified>
</cp:coreProperties>
</file>